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7"/>
  </p:notesMasterIdLst>
  <p:sldIdLst>
    <p:sldId id="256" r:id="rId2"/>
    <p:sldId id="472" r:id="rId3"/>
    <p:sldId id="443" r:id="rId4"/>
    <p:sldId id="444" r:id="rId5"/>
    <p:sldId id="445" r:id="rId6"/>
    <p:sldId id="446" r:id="rId7"/>
    <p:sldId id="447" r:id="rId8"/>
    <p:sldId id="448" r:id="rId9"/>
    <p:sldId id="259" r:id="rId10"/>
    <p:sldId id="260" r:id="rId11"/>
    <p:sldId id="293" r:id="rId12"/>
    <p:sldId id="261" r:id="rId13"/>
    <p:sldId id="405" r:id="rId14"/>
    <p:sldId id="262" r:id="rId15"/>
    <p:sldId id="263" r:id="rId16"/>
    <p:sldId id="264" r:id="rId17"/>
    <p:sldId id="265" r:id="rId18"/>
    <p:sldId id="266" r:id="rId19"/>
    <p:sldId id="257" r:id="rId20"/>
    <p:sldId id="267" r:id="rId21"/>
    <p:sldId id="268" r:id="rId22"/>
    <p:sldId id="374" r:id="rId23"/>
    <p:sldId id="377" r:id="rId24"/>
    <p:sldId id="269" r:id="rId25"/>
    <p:sldId id="470" r:id="rId26"/>
    <p:sldId id="327" r:id="rId27"/>
    <p:sldId id="342" r:id="rId28"/>
    <p:sldId id="378" r:id="rId29"/>
    <p:sldId id="408" r:id="rId30"/>
    <p:sldId id="379" r:id="rId31"/>
    <p:sldId id="407" r:id="rId32"/>
    <p:sldId id="380" r:id="rId33"/>
    <p:sldId id="409" r:id="rId34"/>
    <p:sldId id="383" r:id="rId35"/>
    <p:sldId id="410" r:id="rId36"/>
    <p:sldId id="382" r:id="rId37"/>
    <p:sldId id="471" r:id="rId38"/>
    <p:sldId id="392" r:id="rId39"/>
    <p:sldId id="422" r:id="rId40"/>
    <p:sldId id="388" r:id="rId41"/>
    <p:sldId id="411" r:id="rId42"/>
    <p:sldId id="400" r:id="rId43"/>
    <p:sldId id="413" r:id="rId44"/>
    <p:sldId id="394" r:id="rId45"/>
    <p:sldId id="412" r:id="rId46"/>
    <p:sldId id="389" r:id="rId47"/>
    <p:sldId id="390" r:id="rId48"/>
    <p:sldId id="391" r:id="rId49"/>
    <p:sldId id="271" r:id="rId50"/>
    <p:sldId id="272" r:id="rId51"/>
    <p:sldId id="417" r:id="rId52"/>
    <p:sldId id="273" r:id="rId53"/>
    <p:sldId id="275" r:id="rId54"/>
    <p:sldId id="276" r:id="rId55"/>
    <p:sldId id="418" r:id="rId56"/>
    <p:sldId id="419" r:id="rId57"/>
    <p:sldId id="343" r:id="rId58"/>
    <p:sldId id="284" r:id="rId59"/>
    <p:sldId id="285" r:id="rId60"/>
    <p:sldId id="287" r:id="rId61"/>
    <p:sldId id="423" r:id="rId62"/>
    <p:sldId id="288" r:id="rId63"/>
    <p:sldId id="289" r:id="rId64"/>
    <p:sldId id="290" r:id="rId65"/>
    <p:sldId id="416" r:id="rId66"/>
    <p:sldId id="395" r:id="rId67"/>
    <p:sldId id="291" r:id="rId68"/>
    <p:sldId id="292" r:id="rId69"/>
    <p:sldId id="338" r:id="rId70"/>
    <p:sldId id="420" r:id="rId71"/>
    <p:sldId id="346" r:id="rId72"/>
    <p:sldId id="347" r:id="rId73"/>
    <p:sldId id="404" r:id="rId74"/>
    <p:sldId id="421" r:id="rId75"/>
    <p:sldId id="398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ar-SA" altLang="x-none" sz="1200" dirty="0">
                <a:latin typeface="Calibri" panose="020F0502020204030204" charset="0"/>
              </a:rPr>
              <a:t>29</a:t>
            </a:fld>
            <a:endParaRPr lang="ar-SA" altLang="x-none" sz="1200" dirty="0">
              <a:latin typeface="Calibri" panose="020F0502020204030204" charset="0"/>
            </a:endParaRPr>
          </a:p>
        </p:txBody>
      </p:sp>
      <p:sp>
        <p:nvSpPr>
          <p:cNvPr id="123907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390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dirty="0">
                <a:latin typeface="Times-Roman"/>
              </a:rPr>
              <a:t>Figure</a:t>
            </a:r>
            <a:r>
              <a:rPr dirty="0">
                <a:latin typeface="Symbol" panose="05050102010706020507" pitchFamily="18" charset="2"/>
                <a:sym typeface="Symbol" panose="05050102010706020507" pitchFamily="18" charset="2"/>
              </a:rPr>
              <a:t>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Animated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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a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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Structure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of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the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stomach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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b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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A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peristaltic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wave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down the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stomach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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produced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by alternating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contraction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and relaxation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of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muscles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in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the stomach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</a:t>
            </a:r>
            <a:r>
              <a:rPr dirty="0">
                <a:solidFill>
                  <a:srgbClr val="E64000"/>
                </a:solidFill>
                <a:latin typeface="Times-Roman"/>
                <a:sym typeface="Symbol" panose="05050102010706020507" pitchFamily="18" charset="2"/>
              </a:rPr>
              <a:t>wall</a:t>
            </a:r>
            <a:r>
              <a:rPr dirty="0">
                <a:solidFill>
                  <a:srgbClr val="E64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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0" rIns="0" bIns="0"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ar-SA" altLang="x-none" dirty="0"/>
              <a:t>‹#›</a:t>
            </a:fld>
            <a:endParaRPr lang="ar-SA" altLang="x-non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edweb.bham.ac.uk/research/toescu/Teaching/OverviewGITY2.html" TargetMode="External"/><Relationship Id="rId4" Type="http://schemas.openxmlformats.org/officeDocument/2006/relationships/image" Target="../media/image30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Movements of GIT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rgbClr val="C51B53"/>
                </a:solidFill>
              </a:rPr>
              <a:t>Dr Reshmy K.R</a:t>
            </a:r>
          </a:p>
          <a:p>
            <a:r>
              <a:rPr lang="en-US" b="1">
                <a:solidFill>
                  <a:srgbClr val="C51B53"/>
                </a:solidFill>
              </a:rPr>
              <a:t>HoD, Dept. of Physiology</a:t>
            </a:r>
          </a:p>
          <a:p>
            <a:r>
              <a:rPr lang="en-US" b="1">
                <a:solidFill>
                  <a:srgbClr val="C51B53"/>
                </a:solidFill>
              </a:rPr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involved in movemets of mastication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masseter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temporal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pterygoids          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--mandibular division of V cranial nerve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buccinator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3335655" y="1358265"/>
            <a:ext cx="515620" cy="207772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Movements of mastication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903" y="1174750"/>
            <a:ext cx="5653497" cy="4953000"/>
          </a:xfrm>
        </p:spPr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Closure &amp;opening of mouth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Rotational movements of jaw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Protraction &amp; retraction of jaw</a:t>
            </a: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/>
              <a:t>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Center for mastication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   situated in the medulla  and cerebral cortex </a:t>
            </a:r>
          </a:p>
        </p:txBody>
      </p:sp>
      <p:pic>
        <p:nvPicPr>
          <p:cNvPr id="4" name="Content Placeholder 3" descr="Capture.PNsw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9874" y="1073785"/>
            <a:ext cx="5653497" cy="53219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Deglutition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69" y="1174750"/>
            <a:ext cx="5924731" cy="495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Masticated food moves from mouth to stomach via pharynx and esophagus</a:t>
            </a:r>
          </a:p>
          <a:p>
            <a:pPr marL="0" indent="0">
              <a:buNone/>
            </a:pPr>
            <a:r>
              <a:rPr lang="en-US" dirty="0"/>
              <a:t>             3 stages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Oral stage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Pharyngeal stage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Esophageal stage</a:t>
            </a:r>
          </a:p>
        </p:txBody>
      </p:sp>
      <p:pic>
        <p:nvPicPr>
          <p:cNvPr id="33794" name="Pictur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95794"/>
            <a:ext cx="6522719" cy="60319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70775" cy="1143000"/>
          </a:xfrm>
        </p:spPr>
        <p:txBody>
          <a:bodyPr vert="horz" wrap="square" lIns="45720" tIns="45720" rIns="45720" bIns="45720" anchor="ctr"/>
          <a:lstStyle/>
          <a:p>
            <a:pPr eaLnBrk="1" hangingPunct="1"/>
            <a:r>
              <a:rPr kern="1200" dirty="0">
                <a:latin typeface="+mj-lt"/>
                <a:ea typeface="+mj-ea"/>
                <a:cs typeface="+mj-cs"/>
              </a:rPr>
              <a:t>Stages of Deglutition</a:t>
            </a:r>
          </a:p>
        </p:txBody>
      </p:sp>
      <p:pic>
        <p:nvPicPr>
          <p:cNvPr id="82947" name="Picture 5" descr="09-04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" y="1311910"/>
            <a:ext cx="5390515" cy="493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834"/>
          <a:stretch>
            <a:fillRect/>
          </a:stretch>
        </p:blipFill>
        <p:spPr>
          <a:xfrm>
            <a:off x="6741160" y="1326515"/>
            <a:ext cx="5233035" cy="47821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I.Oral stage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1700"/>
            <a:ext cx="10972800" cy="575627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Passage of bolus through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oral cavity into the pharynx.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Voluntary 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tage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Bolus is in the posterodorsal surface of the tongue-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preparatory position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Front of the tongue is relaxed &amp; depressed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Post. part of tongue is elevated &amp; retracted against hard palate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Forceful contraction of the tongue against the palate produces a positive pressure in the post. part of oral  cavity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whch pushes the food into pharynx.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II.Pharyngeal stage/ II</a:t>
            </a:r>
            <a:r>
              <a:rPr lang="en-US" baseline="30000"/>
              <a:t>nd</a:t>
            </a:r>
            <a:r>
              <a:rPr lang="en-US"/>
              <a:t> stage of deglutition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Involuntary stage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Bolus is pushed from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Pharynx into theEesophagus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entire pharyngeal stage of swallowing usually occurs in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less than 6 seconds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thereby interrupting respiration for only a fraction of a usual respiratory cycle. 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swallowing center specifically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inhibits the respiratory center of the medulla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during this time, halting respiration at any point in its cycle to allow swallowing to proceed. 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ym typeface="+mn-ea"/>
              </a:rPr>
              <a:t>III.Esophageal Stage of Swallowing.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esophagus functions primarily to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conduct food rapidly from the pharynx to the stomach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esophagus normally exhibits two types of peristaltic movements: </a:t>
            </a:r>
          </a:p>
          <a:p>
            <a:pPr>
              <a:buFont typeface="Wingdings" panose="05000000000000000000" charset="0"/>
              <a:buChar char="Ø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     Primary peristalsis and Secondary peristalsis.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Primary peristalsis is simply continuation of the </a:t>
            </a:r>
            <a:r>
              <a:rPr lang="en-US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peristaltic wave that begins in the pharynx a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nd spreads into the esophagus during the pharyngeal stage of swallowing.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pharynx to the stomach in about 8 to 10 seconds.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45225" y="895350"/>
            <a:ext cx="5384800" cy="4738370"/>
          </a:xfrm>
          <a:prstGeom prst="rect">
            <a:avLst/>
          </a:prstGeom>
        </p:spPr>
      </p:pic>
      <p:pic>
        <p:nvPicPr>
          <p:cNvPr id="43010" name="Picture 2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1175385"/>
            <a:ext cx="5968365" cy="5682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671820" cy="53314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B0DE340-844F-4CC8-B9DF-A34A70AFAF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533400"/>
            <a:ext cx="8534400" cy="6324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Food swallowed by a person who is in the upright position is usually transmitted to the lower end of the esophagus even more rapidly than the peristaltic wave itself, in about 5 to 8 seconds, because of the additional effect of gravity pulling the food</a:t>
            </a:r>
          </a:p>
        </p:txBody>
      </p:sp>
      <p:pic>
        <p:nvPicPr>
          <p:cNvPr id="45063" name="Picture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237740"/>
            <a:ext cx="5384800" cy="282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Secondary peristalsis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45" y="774065"/>
            <a:ext cx="11730355" cy="611124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If the primary peristaltic wave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fails to move into the stomach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all the food that has entered the esophagus,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secondary peristaltic waves result from distention of the esophagus itself by the retained food;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these waves continue until all the food has emptied into the stomach.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    The secondary peristaltic waves are initiated</a:t>
            </a:r>
          </a:p>
          <a:p>
            <a:pPr>
              <a:buFont typeface="Wingdings" panose="05000000000000000000" charset="0"/>
              <a:buChar char="v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partly by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intrinsic neural circuits in the myenteric nervous system</a:t>
            </a:r>
          </a:p>
          <a:p>
            <a:pPr>
              <a:buFont typeface="Wingdings" panose="05000000000000000000" charset="0"/>
              <a:buChar char="v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partly by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reflexes that begin in the pharynx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and are then transmitted upward through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vagal afferent fibers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to the medulla and back again to the esophagus through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glossopharyngeal and vagal efferent nerve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</a:t>
            </a:r>
            <a:br>
              <a:rPr lang="en-US"/>
            </a:br>
            <a:r>
              <a:rPr lang="en-US"/>
              <a:t>        Movements of Stomach-Hunger contractions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160635" cy="495300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When the stomach has been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empty for several hours or more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Rhythmical peristaltic contractions in the body of the stomach.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When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successive contractions become extremely strong, they often fuse to cause a continuing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tetanic contraction that sometimes lasts for 2 to 3 minutes.</a:t>
            </a:r>
          </a:p>
          <a:p>
            <a:endParaRPr lang="en-US" b="1" u="sng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537718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Hunger contractions are most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intense in young, healthy people who have high degrees of gastrointestinal tonus.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Greatly increased by the person’s having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lower than normal levels of blood sugar.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hunger contractions occur in the stomach, the person sometimes experiences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mild pain in the pit of the stomach, called </a:t>
            </a:r>
            <a:r>
              <a:rPr lang="en-US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hunger pangs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Hunger pangs usually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do not begin until 12 to 24 hours after the last ingestion of food.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starvation, they reach their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greatest intensity in 3 to 4 days.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    Receptive Relaxation of the Stomach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32815"/>
            <a:ext cx="10972800" cy="519493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When the esophageal peristaltic wave approaches toward the stomach,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 wave of relaxation, transmitted through myenteric inhibitory neurons, precedes the peristalsis. </a:t>
            </a:r>
          </a:p>
          <a:p>
            <a:pPr marL="0" indent="0">
              <a:buNone/>
            </a:pP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Furthermore, the entire stomach and, to a lesser extent, even the duodenum become relaxed as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this wave reaches the lower end of the esophagus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and thus are prepared ahead of time to receive the food propelled into the esophagus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2" name="Picture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4999"/>
          <a:stretch>
            <a:fillRect/>
          </a:stretch>
        </p:blipFill>
        <p:spPr>
          <a:xfrm>
            <a:off x="593090" y="2505075"/>
            <a:ext cx="4513580" cy="3684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2126" r="11656" b="4999"/>
          <a:stretch>
            <a:fillRect/>
          </a:stretch>
        </p:blipFill>
        <p:spPr>
          <a:xfrm>
            <a:off x="6682105" y="2505075"/>
            <a:ext cx="4374515" cy="3684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Lower esophageal sphicter/Gastroesophageal Sphincter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At the lower end of the esophagus, extending upward about 3 centimeters above its juncture with the stomach,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 esophageal circular muscle functions as a broad lower esophageal sphincter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</a:t>
            </a:r>
          </a:p>
          <a:p>
            <a:r>
              <a:rPr lang="en-US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This sphincter normally remains tonically constricted </a:t>
            </a:r>
          </a:p>
          <a:p>
            <a:endParaRPr lang="en-US" b="1" u="sng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7107" name="Picture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5945" y="772795"/>
            <a:ext cx="4657090" cy="4932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" y="774065"/>
            <a:ext cx="11715115" cy="535368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an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intraluminal pressure at this point in the esophagus of about 30 mm Hg,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contrast to the midportion of the esophagus, which normally remains relaxed.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a peristaltic swallowing wave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passes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down the esophagus, there is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“receptive relaxation” of the lower esophageal sphincter ahead of the peristaltic wave,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which allows easy propulsion of the swallowed food into the stomach.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Rarely, the sphincter does not relax satisfactorily, resulting in a condition called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achalasia.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Peristalsis of Stomach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161905" cy="495300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weak peristaltic constrictor waves, called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mixing waves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begin in the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mid to upper portions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of the stomach wall and move toward the antrum about once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every 15 to 20 seconds. </a:t>
            </a:r>
          </a:p>
          <a:p>
            <a:pPr marL="0" indent="0">
              <a:buNone/>
            </a:pP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Initiated by the gut wall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Basic Electrical Rhythm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Electrical “slow waves” that occur spontaneously in the stomach wall.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07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3" name="Text Box 3"/>
          <p:cNvSpPr txBox="1"/>
          <p:nvPr/>
        </p:nvSpPr>
        <p:spPr>
          <a:xfrm>
            <a:off x="2362200" y="609600"/>
            <a:ext cx="1193165" cy="368300"/>
          </a:xfrm>
          <a:prstGeom prst="rect">
            <a:avLst/>
          </a:prstGeom>
          <a:noFill/>
          <a:ln w="1587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b="1" dirty="0">
                <a:latin typeface="Calibri" panose="020F0502020204030204" charset="0"/>
              </a:rPr>
              <a:t>esophagus</a:t>
            </a:r>
          </a:p>
        </p:txBody>
      </p:sp>
      <p:sp>
        <p:nvSpPr>
          <p:cNvPr id="92164" name="Text Box 4"/>
          <p:cNvSpPr txBox="1"/>
          <p:nvPr/>
        </p:nvSpPr>
        <p:spPr>
          <a:xfrm>
            <a:off x="1555750" y="2559050"/>
            <a:ext cx="1759585" cy="368300"/>
          </a:xfrm>
          <a:prstGeom prst="rect">
            <a:avLst/>
          </a:prstGeom>
          <a:noFill/>
          <a:ln w="1587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b="1" dirty="0">
                <a:latin typeface="Calibri" panose="020F0502020204030204" charset="0"/>
              </a:rPr>
              <a:t>pyloric sphincter</a:t>
            </a:r>
          </a:p>
        </p:txBody>
      </p:sp>
      <p:sp>
        <p:nvSpPr>
          <p:cNvPr id="92165" name="Line 5"/>
          <p:cNvSpPr/>
          <p:nvPr/>
        </p:nvSpPr>
        <p:spPr>
          <a:xfrm flipV="1">
            <a:off x="2554288" y="2908300"/>
            <a:ext cx="1587" cy="576263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66" name="Text Box 6"/>
          <p:cNvSpPr txBox="1"/>
          <p:nvPr/>
        </p:nvSpPr>
        <p:spPr>
          <a:xfrm>
            <a:off x="1543050" y="5043488"/>
            <a:ext cx="1219835" cy="368300"/>
          </a:xfrm>
          <a:prstGeom prst="rect">
            <a:avLst/>
          </a:prstGeom>
          <a:noFill/>
          <a:ln w="1587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b="1" dirty="0">
                <a:latin typeface="Calibri" panose="020F0502020204030204" charset="0"/>
              </a:rPr>
              <a:t>duodenum</a:t>
            </a:r>
          </a:p>
        </p:txBody>
      </p:sp>
      <p:sp>
        <p:nvSpPr>
          <p:cNvPr id="92167" name="Line 7"/>
          <p:cNvSpPr/>
          <p:nvPr/>
        </p:nvSpPr>
        <p:spPr>
          <a:xfrm flipH="1" flipV="1">
            <a:off x="1981200" y="4572000"/>
            <a:ext cx="220663" cy="534988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68" name="Line 8"/>
          <p:cNvSpPr/>
          <p:nvPr/>
        </p:nvSpPr>
        <p:spPr>
          <a:xfrm flipH="1" flipV="1">
            <a:off x="3505200" y="990600"/>
            <a:ext cx="457200" cy="381000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69" name="Text Box 9"/>
          <p:cNvSpPr txBox="1"/>
          <p:nvPr/>
        </p:nvSpPr>
        <p:spPr>
          <a:xfrm>
            <a:off x="8153400" y="1219200"/>
            <a:ext cx="298450" cy="368300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b="1" dirty="0">
                <a:latin typeface="Calibri" panose="020F0502020204030204" charset="0"/>
              </a:rPr>
              <a:t>1</a:t>
            </a:r>
          </a:p>
        </p:txBody>
      </p:sp>
      <p:sp>
        <p:nvSpPr>
          <p:cNvPr id="92170" name="Text Box 10"/>
          <p:cNvSpPr txBox="1"/>
          <p:nvPr/>
        </p:nvSpPr>
        <p:spPr>
          <a:xfrm>
            <a:off x="8153400" y="2819400"/>
            <a:ext cx="298450" cy="368300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b="1" dirty="0">
                <a:latin typeface="Calibri" panose="020F0502020204030204" charset="0"/>
              </a:rPr>
              <a:t>2</a:t>
            </a:r>
          </a:p>
        </p:txBody>
      </p:sp>
      <p:sp>
        <p:nvSpPr>
          <p:cNvPr id="92171" name="Text Box 11"/>
          <p:cNvSpPr txBox="1"/>
          <p:nvPr/>
        </p:nvSpPr>
        <p:spPr>
          <a:xfrm>
            <a:off x="8153400" y="4572000"/>
            <a:ext cx="298450" cy="368300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b="1" dirty="0">
                <a:latin typeface="Calibri" panose="020F0502020204030204" charset="0"/>
              </a:rPr>
              <a:t>3</a:t>
            </a:r>
          </a:p>
        </p:txBody>
      </p:sp>
      <p:sp>
        <p:nvSpPr>
          <p:cNvPr id="92172" name="Rectangle 12"/>
          <p:cNvSpPr/>
          <p:nvPr/>
        </p:nvSpPr>
        <p:spPr>
          <a:xfrm>
            <a:off x="9453563" y="6553200"/>
            <a:ext cx="1247775" cy="306705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r" eaLnBrk="0" hangingPunct="0"/>
            <a:r>
              <a:rPr sz="1400" b="1" dirty="0">
                <a:solidFill>
                  <a:schemeClr val="tx2"/>
                </a:solidFill>
                <a:latin typeface="Calibri" panose="020F0502020204030204" charset="0"/>
                <a:ea typeface="MS PGothic" panose="020B0600070205080204" pitchFamily="34" charset="-128"/>
              </a:rPr>
              <a:t>Fig. 7.6, p. 124</a:t>
            </a:r>
          </a:p>
        </p:txBody>
      </p:sp>
      <p:sp>
        <p:nvSpPr>
          <p:cNvPr id="13" name="Rectangle 2"/>
          <p:cNvSpPr txBox="1"/>
          <p:nvPr/>
        </p:nvSpPr>
        <p:spPr bwMode="auto">
          <a:xfrm>
            <a:off x="1524000" y="-76200"/>
            <a:ext cx="82296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bIns="0" anchor="b"/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sz="4000" b="1" kern="1200" cap="none" spc="0" normalizeH="0" baseline="0" noProof="0" dirty="0">
                <a:solidFill>
                  <a:srgbClr val="FF7DDD"/>
                </a:solidFill>
                <a:latin typeface="Comic Sans MS" panose="030F0702030302020204" pitchFamily="66" charset="0"/>
                <a:ea typeface="+mj-ea"/>
                <a:cs typeface="+mj-cs"/>
              </a:rPr>
              <a:t> Peristaltic movement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E30D-6D15-4124-9A9C-6979BC68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0A43D-70E6-4674-A65C-11A8F4AFA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Cutting of food substances into small particles and grinding them into a soft bolus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mechanical process to which food is subjected to.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involuntary as well as reflex act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55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As the constrictor waves progress from the body of the stomach into the antrum, they become more intense,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some becoming extremely intense and providing powerful peristaltic action potential–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driven constrictor rings that force the antral contents under higher and higher pressure toward the pylorus.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constrictor rings also play an important role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24_14"/>
          <p:cNvPicPr>
            <a:picLocks noChangeAspect="1"/>
          </p:cNvPicPr>
          <p:nvPr/>
        </p:nvPicPr>
        <p:blipFill>
          <a:blip r:embed="rId2"/>
          <a:srcRect t="3313"/>
          <a:stretch>
            <a:fillRect/>
          </a:stretch>
        </p:blipFill>
        <p:spPr>
          <a:xfrm>
            <a:off x="1525588" y="228600"/>
            <a:ext cx="9139237" cy="6626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Chyme?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28650"/>
            <a:ext cx="10972800" cy="54991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As each peristaltic wave approaches the pylorus, the pyloric muscle itself often contracts, which further impedes emptying through the pylorus.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Most of the antral contents are squeezed upstream though the peristaltic ring toward the body of the stomach.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Moving peristaltic constrictive ring, combined with this upstream squeezing action, called “retropulsion,” -mixing mechanism in the stomach.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 bwMode="auto">
          <a:xfrm>
            <a:off x="1524000" y="0"/>
            <a:ext cx="9144000" cy="1828800"/>
          </a:xfrm>
          <a:solidFill>
            <a:srgbClr val="E5F8FB"/>
          </a:soli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45720" tIns="45720" rIns="45720" bIns="45720" numCol="1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600" b="1" i="0" u="none" strike="noStrike" kern="1200" cap="all" spc="0" normalizeH="0" baseline="0" noProof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Emptying of the stomach (pyloric pump)</a:t>
            </a:r>
          </a:p>
        </p:txBody>
      </p:sp>
      <p:pic>
        <p:nvPicPr>
          <p:cNvPr id="97283" name="Picture 5" descr="E:\PHYSIOLOGY\GIT physiology\stomac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75" y="1803400"/>
            <a:ext cx="7366635" cy="5039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4"/>
          <p:cNvSpPr txBox="1"/>
          <p:nvPr/>
        </p:nvSpPr>
        <p:spPr bwMode="auto">
          <a:xfrm>
            <a:off x="341630" y="1774190"/>
            <a:ext cx="4144010" cy="5083810"/>
          </a:xfrm>
          <a:prstGeom prst="rect">
            <a:avLst/>
          </a:prstGeom>
          <a:solidFill>
            <a:srgbClr val="E5F8FB"/>
          </a:solidFill>
          <a:ln w="9525">
            <a:noFill/>
            <a:miter lim="800000"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5600" b="1" kern="1200" cap="none" spc="0" normalizeH="0" baseline="0" noProof="0" dirty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Peristalsis</a:t>
            </a: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5600" b="1" kern="1200" cap="none" spc="0" normalizeH="0" baseline="0" noProof="0" dirty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+</a:t>
            </a: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5600" b="1" kern="1200" cap="none" spc="0" normalizeH="0" baseline="0" noProof="0" dirty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relaxation of pyloric sphincter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Gastric Factors That </a:t>
            </a:r>
            <a:r>
              <a:rPr lang="en-US" b="1" u="sng"/>
              <a:t>Promote Emptying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772795"/>
            <a:ext cx="11986895" cy="5729605"/>
          </a:xfrm>
        </p:spPr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Gastrin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also has mild to moderate stimulatory effects on motor functions in the body of the stomach-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enhance the activity of the pyloric pump. 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Volume of gastric content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Consistency of gastric content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Chemical composition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pH of gastric content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Osmolar concentraction of gastric content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/>
          <p:nvPr/>
        </p:nvGrpSpPr>
        <p:grpSpPr>
          <a:xfrm>
            <a:off x="3276600" y="0"/>
            <a:ext cx="5791200" cy="1371600"/>
            <a:chOff x="1344" y="96"/>
            <a:chExt cx="3264" cy="864"/>
          </a:xfrm>
        </p:grpSpPr>
        <p:sp>
          <p:nvSpPr>
            <p:cNvPr id="105483" name="Oval 3"/>
            <p:cNvSpPr/>
            <p:nvPr/>
          </p:nvSpPr>
          <p:spPr>
            <a:xfrm>
              <a:off x="1344" y="96"/>
              <a:ext cx="3120" cy="864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66FF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105484" name="Text Box 4"/>
            <p:cNvSpPr txBox="1"/>
            <p:nvPr/>
          </p:nvSpPr>
          <p:spPr>
            <a:xfrm>
              <a:off x="1392" y="240"/>
              <a:ext cx="3216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4800" b="1" dirty="0">
                  <a:solidFill>
                    <a:srgbClr val="FF6600"/>
                  </a:solidFill>
                  <a:latin typeface="Calibri" panose="020F0502020204030204" charset="0"/>
                </a:rPr>
                <a:t> Stomach emptying</a:t>
              </a:r>
            </a:p>
          </p:txBody>
        </p:sp>
      </p:grp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24000" y="1752600"/>
            <a:ext cx="91440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4000" u="sng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rPr>
              <a:t>Gastric factors</a:t>
            </a:r>
            <a:r>
              <a:rPr kumimoji="0" lang="en-US" sz="4000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000" u="sng" kern="1200" cap="none" spc="0" normalizeH="0" baseline="0" noProof="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rPr>
              <a:t>Duedenal</a:t>
            </a:r>
            <a:r>
              <a:rPr kumimoji="0" lang="en-US" sz="4000" u="sng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rPr>
              <a:t> factors</a:t>
            </a:r>
            <a:r>
              <a:rPr kumimoji="0" lang="en-US" sz="4000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000" u="sng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rPr>
              <a:t>Others</a:t>
            </a:r>
          </a:p>
        </p:txBody>
      </p:sp>
      <p:sp>
        <p:nvSpPr>
          <p:cNvPr id="105476" name="Line 6"/>
          <p:cNvSpPr/>
          <p:nvPr/>
        </p:nvSpPr>
        <p:spPr>
          <a:xfrm>
            <a:off x="4800600" y="1676400"/>
            <a:ext cx="0" cy="518160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477" name="Line 8"/>
          <p:cNvSpPr/>
          <p:nvPr/>
        </p:nvSpPr>
        <p:spPr>
          <a:xfrm>
            <a:off x="8382000" y="1676400"/>
            <a:ext cx="0" cy="518160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478" name="Text Box 9"/>
          <p:cNvSpPr txBox="1"/>
          <p:nvPr/>
        </p:nvSpPr>
        <p:spPr>
          <a:xfrm>
            <a:off x="1905000" y="2590800"/>
            <a:ext cx="2514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600" b="1" dirty="0">
                <a:solidFill>
                  <a:srgbClr val="FF6600"/>
                </a:solidFill>
                <a:latin typeface="Calibri" panose="020F0502020204030204" charset="0"/>
              </a:rPr>
              <a:t>+ + + + +</a:t>
            </a:r>
          </a:p>
        </p:txBody>
      </p:sp>
      <p:sp>
        <p:nvSpPr>
          <p:cNvPr id="105479" name="Text Box 10"/>
          <p:cNvSpPr txBox="1"/>
          <p:nvPr/>
        </p:nvSpPr>
        <p:spPr>
          <a:xfrm>
            <a:off x="5638800" y="2286000"/>
            <a:ext cx="2514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600" b="1" dirty="0">
                <a:solidFill>
                  <a:srgbClr val="FF6600"/>
                </a:solidFill>
                <a:latin typeface="Calibri" panose="020F0502020204030204" charset="0"/>
              </a:rPr>
              <a:t>_ _ _ _ _</a:t>
            </a:r>
          </a:p>
        </p:txBody>
      </p:sp>
      <p:sp>
        <p:nvSpPr>
          <p:cNvPr id="105480" name="Text Box 11"/>
          <p:cNvSpPr txBox="1"/>
          <p:nvPr/>
        </p:nvSpPr>
        <p:spPr>
          <a:xfrm>
            <a:off x="1524000" y="3352800"/>
            <a:ext cx="33528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latin typeface="Calibri" panose="020F0502020204030204" charset="0"/>
              </a:rPr>
              <a:t>1- volume of gastric contents</a:t>
            </a:r>
          </a:p>
          <a:p>
            <a:pPr>
              <a:spcBef>
                <a:spcPct val="50000"/>
              </a:spcBef>
            </a:pPr>
            <a:r>
              <a:rPr sz="3200" dirty="0">
                <a:latin typeface="Calibri" panose="020F0502020204030204" charset="0"/>
              </a:rPr>
              <a:t>2- gastrin hormone</a:t>
            </a: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4876800" y="3124200"/>
            <a:ext cx="3886200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dirty="0">
                <a:latin typeface="+mn-lt"/>
                <a:ea typeface="+mn-ea"/>
                <a:cs typeface="Arial" panose="020B0604020202020204" pitchFamily="34" charset="0"/>
              </a:rPr>
              <a:t>1- </a:t>
            </a:r>
            <a:r>
              <a:rPr kumimoji="0" lang="en-US" sz="3200" kern="1200" cap="none" spc="0" normalizeH="0" baseline="0" noProof="0" dirty="0" err="1">
                <a:latin typeface="+mn-lt"/>
                <a:ea typeface="+mn-ea"/>
                <a:cs typeface="Arial" panose="020B0604020202020204" pitchFamily="34" charset="0"/>
              </a:rPr>
              <a:t>enterogastric</a:t>
            </a:r>
            <a:endParaRPr kumimoji="0" lang="en-US" sz="3200" kern="1200" cap="none" spc="0" normalizeH="0" baseline="0" noProof="0" dirty="0">
              <a:latin typeface="+mn-lt"/>
              <a:ea typeface="+mn-ea"/>
              <a:cs typeface="Arial" panose="020B0604020202020204" pitchFamily="34" charset="0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dirty="0">
                <a:latin typeface="+mn-lt"/>
                <a:ea typeface="+mn-ea"/>
                <a:cs typeface="Arial" panose="020B0604020202020204" pitchFamily="34" charset="0"/>
              </a:rPr>
              <a:t> reflex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dirty="0">
                <a:latin typeface="+mn-lt"/>
                <a:ea typeface="+mn-ea"/>
                <a:cs typeface="Arial" panose="020B0604020202020204" pitchFamily="34" charset="0"/>
              </a:rPr>
              <a:t>2- hormones :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dirty="0" err="1">
                <a:latin typeface="+mn-lt"/>
                <a:ea typeface="+mn-ea"/>
                <a:cs typeface="Arial" panose="020B0604020202020204" pitchFamily="34" charset="0"/>
              </a:rPr>
              <a:t>Secretin</a:t>
            </a:r>
            <a:r>
              <a:rPr kumimoji="0" lang="en-US" sz="3200" kern="1200" cap="none" spc="0" normalizeH="0" baseline="0" noProof="0" dirty="0">
                <a:latin typeface="+mn-lt"/>
                <a:ea typeface="+mn-ea"/>
                <a:cs typeface="Arial" panose="020B0604020202020204" pitchFamily="34" charset="0"/>
              </a:rPr>
              <a:t>, CCK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dirty="0">
                <a:latin typeface="+mn-lt"/>
                <a:ea typeface="+mn-ea"/>
                <a:cs typeface="Arial" panose="020B0604020202020204" pitchFamily="34" charset="0"/>
              </a:rPr>
              <a:t>GIP, </a:t>
            </a:r>
            <a:r>
              <a:rPr kumimoji="0" lang="en-US" sz="3200" kern="1200" cap="none" spc="0" normalizeH="0" baseline="0" noProof="0" dirty="0" err="1">
                <a:latin typeface="+mn-lt"/>
                <a:ea typeface="+mn-ea"/>
                <a:cs typeface="Arial" panose="020B0604020202020204" pitchFamily="34" charset="0"/>
              </a:rPr>
              <a:t>somatostatin</a:t>
            </a:r>
            <a:endParaRPr kumimoji="0" lang="en-US" sz="3200" kern="1200" cap="none" spc="0" normalizeH="0" baseline="0" noProof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5482" name="Text Box 13"/>
          <p:cNvSpPr txBox="1"/>
          <p:nvPr/>
        </p:nvSpPr>
        <p:spPr>
          <a:xfrm>
            <a:off x="8382000" y="2514600"/>
            <a:ext cx="2514600" cy="4184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Calibri" panose="020F0502020204030204" charset="0"/>
              </a:rPr>
              <a:t>1- chemicals</a:t>
            </a:r>
          </a:p>
          <a:p>
            <a:pPr>
              <a:spcBef>
                <a:spcPct val="50000"/>
              </a:spcBef>
            </a:pPr>
            <a:r>
              <a:rPr sz="2800" dirty="0">
                <a:latin typeface="Calibri" panose="020F0502020204030204" charset="0"/>
              </a:rPr>
              <a:t>2- autonomic</a:t>
            </a:r>
          </a:p>
          <a:p>
            <a:pPr>
              <a:spcBef>
                <a:spcPct val="50000"/>
              </a:spcBef>
            </a:pPr>
            <a:r>
              <a:rPr sz="2800" dirty="0">
                <a:latin typeface="Calibri" panose="020F0502020204030204" charset="0"/>
              </a:rPr>
              <a:t>Sympathetic and parasymp.)</a:t>
            </a:r>
          </a:p>
          <a:p>
            <a:pPr>
              <a:spcBef>
                <a:spcPct val="50000"/>
              </a:spcBef>
            </a:pPr>
            <a:r>
              <a:rPr sz="2800" dirty="0">
                <a:latin typeface="Calibri" panose="020F0502020204030204" charset="0"/>
              </a:rPr>
              <a:t>3-emotions</a:t>
            </a:r>
          </a:p>
          <a:p>
            <a:pPr>
              <a:spcBef>
                <a:spcPct val="50000"/>
              </a:spcBef>
            </a:pPr>
            <a:r>
              <a:rPr sz="2800" dirty="0">
                <a:latin typeface="Calibri" panose="020F0502020204030204" charset="0"/>
              </a:rPr>
              <a:t>4-consistency</a:t>
            </a:r>
          </a:p>
          <a:p>
            <a:pPr>
              <a:spcBef>
                <a:spcPct val="50000"/>
              </a:spcBef>
            </a:pPr>
            <a:r>
              <a:rPr sz="2800" dirty="0">
                <a:latin typeface="Calibri" panose="020F0502020204030204" charset="0"/>
              </a:rPr>
              <a:t>&amp;type of food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        </a:t>
            </a:r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    </a:t>
            </a:r>
            <a:r>
              <a:rPr lang="en-US" sz="3200" b="1">
                <a:sym typeface="+mn-ea"/>
              </a:rPr>
              <a:t>Regulation of Stomach Emptying   (inhibit emptying)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rate at which the stomach empties is regulated by signals from both the stomach and the duodenum.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Inhibition of gastric motility( preventing emptying)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Nervous factors- Enterogastric reflex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inhibit t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 normal excitatory signals transmitted to the stomach through the vagi.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Presence of irritants and acids in the duodenal chyme 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pH of the chyme in the duodenum falls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below about 3.5 to 4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the reflexes frequently block further release of acidic chyme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Hormonal factors-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Enterogastron, CCK, Secretin, GIP(glucose dependent insulinotropic peptide)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5820" y="485140"/>
            <a:ext cx="11015345" cy="581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085" y="175260"/>
            <a:ext cx="10775315" cy="1113155"/>
          </a:xfrm>
        </p:spPr>
        <p:txBody>
          <a:bodyPr/>
          <a:lstStyle/>
          <a:p>
            <a:r>
              <a:rPr lang="en-US">
                <a:sym typeface="+mn-ea"/>
              </a:rPr>
              <a:t>           Movements of Small Intestine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I.Mixing movements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, which keep the intestinal contents thoroughly mixed at all times.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II.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Propulsive movements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which cause food to move forward along the tract at an appropriate rate to accommodate digestion and absorption.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50000"/>
              </a:spcBef>
              <a:buAutoNum type="arabicParenBoth"/>
            </a:pPr>
            <a:r>
              <a:rPr lang="en-US" altLang="zh-CN" dirty="0">
                <a:latin typeface="Times New Roman" panose="02020603050405020304" charset="0"/>
                <a:sym typeface="+mn-ea"/>
              </a:rPr>
              <a:t>To mix chyme with digestive secretion</a:t>
            </a:r>
            <a:endParaRPr lang="en-US" altLang="zh-CN" dirty="0">
              <a:latin typeface="Times New Roman" panose="02020603050405020304" charset="0"/>
            </a:endParaRPr>
          </a:p>
          <a:p>
            <a:pPr marL="342900" indent="-342900">
              <a:spcBef>
                <a:spcPct val="50000"/>
              </a:spcBef>
              <a:buAutoNum type="arabicParenBoth"/>
            </a:pPr>
            <a:r>
              <a:rPr lang="en-US" altLang="zh-CN" dirty="0">
                <a:latin typeface="Times New Roman" panose="02020603050405020304" charset="0"/>
                <a:sym typeface="+mn-ea"/>
              </a:rPr>
              <a:t>To bring fresh chyme into contact with the absorptive surface of the microvili</a:t>
            </a:r>
            <a:endParaRPr lang="en-US" altLang="zh-CN" dirty="0">
              <a:latin typeface="Times New Roman" panose="02020603050405020304" charset="0"/>
            </a:endParaRPr>
          </a:p>
          <a:p>
            <a:pPr marL="342900" indent="-342900">
              <a:spcBef>
                <a:spcPct val="50000"/>
              </a:spcBef>
              <a:buAutoNum type="arabicParenBoth"/>
            </a:pPr>
            <a:r>
              <a:rPr lang="en-US" altLang="zh-CN" dirty="0">
                <a:latin typeface="Times New Roman" panose="02020603050405020304" charset="0"/>
                <a:sym typeface="+mn-ea"/>
              </a:rPr>
              <a:t>To propel chyme toward the colon</a:t>
            </a:r>
            <a:endParaRPr lang="en-US" altLang="zh-CN" dirty="0">
              <a:latin typeface="Times New Roman" panose="02020603050405020304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E68F-4BC8-4B0C-AF9C-6FDD765C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Chewing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058F7-F983-4A76-8A73-A8A24EBD7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rhythmic movement brought about by lips, tongue, and jaw with teeth.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jaw can move in all planes and it can rotate.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Movements of jaw is affected by contraction of the muscles of mastication 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76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 I.Mixing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7730"/>
            <a:ext cx="10972800" cy="524002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ym typeface="+mn-ea"/>
              </a:rPr>
              <a:t>             </a:t>
            </a:r>
            <a:r>
              <a:rPr lang="en-US" b="1">
                <a:sym typeface="+mn-ea"/>
              </a:rPr>
              <a:t>             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Segmentation contraction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Occur regularly or irregularly in a rhythmic fashion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portion of the small intestine becomes distended with chyme, stretching of the intestinal wall - elicits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localized concentric contractions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spaced at intervals along the intestine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and lasting a fraction of a minute. 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Occur in 1-5 cm long.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length of relaxed segments is same as that of contracted segments.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/>
          </p:cNvPicPr>
          <p:nvPr/>
        </p:nvPicPr>
        <p:blipFill>
          <a:blip r:embed="rId3"/>
          <a:srcRect t="11423" b="8640"/>
          <a:stretch>
            <a:fillRect/>
          </a:stretch>
        </p:blipFill>
        <p:spPr>
          <a:xfrm>
            <a:off x="4953000" y="1583055"/>
            <a:ext cx="6731000" cy="4055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3" name="Text Box 3"/>
          <p:cNvSpPr txBox="1"/>
          <p:nvPr/>
        </p:nvSpPr>
        <p:spPr>
          <a:xfrm>
            <a:off x="901065" y="0"/>
            <a:ext cx="94621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b="1" dirty="0">
                <a:solidFill>
                  <a:schemeClr val="accent2"/>
                </a:solidFill>
                <a:latin typeface="Calibri" panose="020F0502020204030204" charset="0"/>
                <a:ea typeface="SimHei" pitchFamily="49" charset="-122"/>
              </a:rPr>
              <a:t> </a:t>
            </a:r>
            <a:r>
              <a:rPr lang="en-US" altLang="zh-CN" sz="3200" b="1" dirty="0">
                <a:solidFill>
                  <a:schemeClr val="accent2"/>
                </a:solidFill>
                <a:latin typeface="Calibri" panose="020F0502020204030204" charset="0"/>
                <a:ea typeface="SimHei" pitchFamily="49" charset="-122"/>
              </a:rPr>
              <a:t>Segmentation: mix contents to promote digestion &amp; absorption. It is myogenic i.e. controlled by the basic electric rhythm (BER).</a:t>
            </a:r>
          </a:p>
        </p:txBody>
      </p:sp>
      <p:pic>
        <p:nvPicPr>
          <p:cNvPr id="37892" name="Picture 4" descr="seg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45" y="5543550"/>
            <a:ext cx="7311390" cy="131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Picture 8"/>
          <p:cNvPicPr>
            <a:picLocks noChangeAspect="1"/>
          </p:cNvPicPr>
          <p:nvPr/>
        </p:nvPicPr>
        <p:blipFill>
          <a:blip r:embed="rId5"/>
          <a:srcRect l="7071" r="13969"/>
          <a:stretch>
            <a:fillRect/>
          </a:stretch>
        </p:blipFill>
        <p:spPr>
          <a:xfrm>
            <a:off x="207645" y="2113915"/>
            <a:ext cx="4165600" cy="3677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jaatadprestalticpropalsionofchy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/>
          <p:nvPr/>
        </p:nvSpPr>
        <p:spPr>
          <a:xfrm>
            <a:off x="752475" y="457200"/>
            <a:ext cx="6029325" cy="4123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tabLst>
                <a:tab pos="103581200" algn="l"/>
                <a:tab pos="457200" algn="l"/>
                <a:tab pos="914400" algn="l"/>
                <a:tab pos="1543050" algn="l"/>
              </a:tabLst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Intestinal Motility</a:t>
            </a:r>
            <a:r>
              <a:rPr dirty="0">
                <a:latin typeface="Arial" panose="020B0604020202020204" pitchFamily="34" charset="0"/>
              </a:rPr>
              <a:t> 	</a:t>
            </a:r>
          </a:p>
          <a:p>
            <a:pPr defTabSz="914400" eaLnBrk="0" hangingPunct="0">
              <a:tabLst>
                <a:tab pos="103581200" algn="l"/>
                <a:tab pos="457200" algn="l"/>
                <a:tab pos="914400" algn="l"/>
                <a:tab pos="1543050" algn="l"/>
              </a:tabLst>
            </a:pPr>
            <a:endParaRPr dirty="0">
              <a:latin typeface="Arial" panose="020B0604020202020204" pitchFamily="34" charset="0"/>
            </a:endParaRPr>
          </a:p>
          <a:p>
            <a:pPr defTabSz="914400" eaLnBrk="0" hangingPunct="0">
              <a:tabLst>
                <a:tab pos="103581200" algn="l"/>
                <a:tab pos="457200" algn="l"/>
                <a:tab pos="914400" algn="l"/>
                <a:tab pos="1543050" algn="l"/>
              </a:tabLst>
            </a:pPr>
            <a:r>
              <a:rPr dirty="0">
                <a:latin typeface="Arial" panose="020B0604020202020204" pitchFamily="34" charset="0"/>
              </a:rPr>
              <a:t>serve three functions: </a:t>
            </a:r>
            <a:endParaRPr sz="1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914400" eaLnBrk="0" hangingPunct="0">
              <a:tabLst>
                <a:tab pos="103581200" algn="l"/>
                <a:tab pos="457200" algn="l"/>
                <a:tab pos="914400" algn="l"/>
                <a:tab pos="1543050" algn="l"/>
              </a:tabLst>
            </a:pPr>
            <a:endParaRPr dirty="0">
              <a:latin typeface="Arial" panose="020B0604020202020204" pitchFamily="34" charset="0"/>
            </a:endParaRPr>
          </a:p>
          <a:p>
            <a:pPr defTabSz="914400" eaLnBrk="0" hangingPunct="0">
              <a:tabLst>
                <a:tab pos="103581200" algn="l"/>
                <a:tab pos="457200" algn="l"/>
                <a:tab pos="914400" algn="l"/>
                <a:tab pos="1543050" algn="l"/>
              </a:tabLst>
            </a:pPr>
            <a:r>
              <a:rPr dirty="0">
                <a:latin typeface="Arial" panose="020B0604020202020204" pitchFamily="34" charset="0"/>
              </a:rPr>
              <a:t>1) to mix chyme with intestinal juice, bile, and pancreatic juice (</a:t>
            </a:r>
            <a:r>
              <a:rPr b="1" i="1" dirty="0">
                <a:solidFill>
                  <a:srgbClr val="FF0000"/>
                </a:solidFill>
                <a:latin typeface="Arial" panose="020B0604020202020204" pitchFamily="34" charset="0"/>
              </a:rPr>
              <a:t>segmentation</a:t>
            </a:r>
            <a:r>
              <a:rPr dirty="0">
                <a:latin typeface="Arial" panose="020B0604020202020204" pitchFamily="34" charset="0"/>
              </a:rPr>
              <a:t>) </a:t>
            </a:r>
            <a:endParaRPr sz="1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914400" eaLnBrk="0" hangingPunct="0">
              <a:tabLst>
                <a:tab pos="103581200" algn="l"/>
                <a:tab pos="457200" algn="l"/>
                <a:tab pos="914400" algn="l"/>
                <a:tab pos="1543050" algn="l"/>
              </a:tabLst>
            </a:pPr>
            <a:endParaRPr dirty="0">
              <a:latin typeface="Arial" panose="020B0604020202020204" pitchFamily="34" charset="0"/>
            </a:endParaRPr>
          </a:p>
          <a:p>
            <a:pPr defTabSz="914400" eaLnBrk="0" hangingPunct="0">
              <a:tabLst>
                <a:tab pos="103581200" algn="l"/>
                <a:tab pos="457200" algn="l"/>
                <a:tab pos="914400" algn="l"/>
                <a:tab pos="1543050" algn="l"/>
              </a:tabLst>
            </a:pPr>
            <a:r>
              <a:rPr dirty="0">
                <a:latin typeface="Arial" panose="020B0604020202020204" pitchFamily="34" charset="0"/>
              </a:rPr>
              <a:t>2) to churn chyme and bring it in contact with the brush border for digestion and absorption;</a:t>
            </a:r>
            <a:endParaRPr sz="1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914400" eaLnBrk="0" hangingPunct="0">
              <a:tabLst>
                <a:tab pos="103581200" algn="l"/>
                <a:tab pos="457200" algn="l"/>
                <a:tab pos="914400" algn="l"/>
                <a:tab pos="1543050" algn="l"/>
              </a:tabLst>
            </a:pPr>
            <a:r>
              <a:rPr dirty="0">
                <a:latin typeface="Arial" panose="020B0604020202020204" pitchFamily="34" charset="0"/>
              </a:rPr>
              <a:t>(</a:t>
            </a:r>
            <a:r>
              <a:rPr b="1" i="1" dirty="0">
                <a:solidFill>
                  <a:srgbClr val="FF0000"/>
                </a:solidFill>
                <a:latin typeface="Arial" panose="020B0604020202020204" pitchFamily="34" charset="0"/>
              </a:rPr>
              <a:t>segmentation</a:t>
            </a:r>
            <a:r>
              <a:rPr dirty="0">
                <a:latin typeface="Arial" panose="020B0604020202020204" pitchFamily="34" charset="0"/>
              </a:rPr>
              <a:t>) </a:t>
            </a:r>
            <a:endParaRPr sz="1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914400" eaLnBrk="0" hangingPunct="0">
              <a:tabLst>
                <a:tab pos="103581200" algn="l"/>
                <a:tab pos="457200" algn="l"/>
                <a:tab pos="914400" algn="l"/>
                <a:tab pos="1543050" algn="l"/>
              </a:tabLst>
            </a:pPr>
            <a:endParaRPr dirty="0">
              <a:latin typeface="Arial" panose="020B0604020202020204" pitchFamily="34" charset="0"/>
            </a:endParaRPr>
          </a:p>
          <a:p>
            <a:pPr defTabSz="914400" eaLnBrk="0" hangingPunct="0">
              <a:tabLst>
                <a:tab pos="103581200" algn="l"/>
                <a:tab pos="457200" algn="l"/>
                <a:tab pos="914400" algn="l"/>
                <a:tab pos="1543050" algn="l"/>
              </a:tabLst>
            </a:pPr>
            <a:r>
              <a:rPr dirty="0">
                <a:latin typeface="Arial" panose="020B0604020202020204" pitchFamily="34" charset="0"/>
              </a:rPr>
              <a:t>3) to move residue toward the large intestine. (</a:t>
            </a:r>
            <a:r>
              <a:rPr b="1" i="1" dirty="0">
                <a:solidFill>
                  <a:srgbClr val="FF0000"/>
                </a:solidFill>
                <a:latin typeface="Arial" panose="020B0604020202020204" pitchFamily="34" charset="0"/>
              </a:rPr>
              <a:t>peristalsis</a:t>
            </a:r>
            <a:r>
              <a:rPr dirty="0">
                <a:latin typeface="Arial" panose="020B0604020202020204" pitchFamily="34" charset="0"/>
              </a:rPr>
              <a:t>)</a:t>
            </a:r>
            <a:r>
              <a:rPr sz="1100" dirty="0">
                <a:latin typeface="Times New Roman" panose="02020603050405020304" charset="0"/>
              </a:rPr>
              <a:t> </a:t>
            </a:r>
          </a:p>
        </p:txBody>
      </p:sp>
      <p:pic>
        <p:nvPicPr>
          <p:cNvPr id="10854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53200" y="1752600"/>
            <a:ext cx="5370195" cy="28829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854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035" y="5181600"/>
            <a:ext cx="3964940" cy="1127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Local intermittent constrictive contractions occur every few centimeters in the gut wall.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constrictions usually last only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5 to 30 seconds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;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New constrictions occur at other points in the gut, thus “chopping” and “shearing” the contents . 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sjastaadmixingcontractiosmallintestine7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8763000" cy="439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1" name="Text Box 3"/>
          <p:cNvSpPr txBox="1"/>
          <p:nvPr/>
        </p:nvSpPr>
        <p:spPr>
          <a:xfrm>
            <a:off x="1676400" y="4724400"/>
            <a:ext cx="89916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 b="1" dirty="0">
                <a:latin typeface="Garamond" panose="02020404030301010803" pitchFamily="18" charset="0"/>
              </a:rPr>
              <a:t>Mixing contraction of the Small Intestine. Rhythmic Segmentations Bring Through Mixing of the Intestinal Content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460" y="1038225"/>
            <a:ext cx="6915785" cy="508952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Appearance of a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'chain of sausages'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As one set of segmentation contractions relaxes, a new set often begins,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but the contractions this time occur mainly at new points between the previous contractions.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“chop” the chyme two to three times per minute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-promoting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progressive mixing of the food with secretions.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4720" y="773430"/>
            <a:ext cx="4938395" cy="584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8615"/>
            <a:ext cx="10972800" cy="577913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maximum frequency of  segmentation contractions in the small intestine is determined by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frequency of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electrical slow waves in the intestinal wall, which is the basic electrical rhythm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Maximum frequency of the segmentation contractions is  about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12 /mt under extreme conditions of stimulation. 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 the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terminal ileum, the maximum frequency is usually 8-9 contractions/mt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53085"/>
            <a:ext cx="10972800" cy="5574665"/>
          </a:xfrm>
        </p:spPr>
        <p:txBody>
          <a:bodyPr/>
          <a:lstStyle/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segmentation contractions become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exceedingly weak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when the excitatory activity of the enteric nervous system is blocked by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drug atropine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"/>
            <a:ext cx="10972800" cy="1393190"/>
          </a:xfrm>
        </p:spPr>
        <p:txBody>
          <a:bodyPr/>
          <a:lstStyle/>
          <a:p>
            <a:r>
              <a:rPr lang="en-US">
                <a:sym typeface="+mn-ea"/>
              </a:rPr>
              <a:t>                   II.Propulsive Movements—</a:t>
            </a:r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                            </a:t>
            </a:r>
            <a:r>
              <a:rPr lang="en-US" b="1">
                <a:sym typeface="+mn-ea"/>
              </a:rPr>
              <a:t>Peristalsis</a:t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basic propulsive movement of the gastrointestinal tract 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 contractile ring appears around the gut and then moves forward.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Any material in front of the contractile ring is moved forward.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9D42-6484-40C4-B606-2D7D7FBF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Muscles of mastication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8355E-859E-47DD-9184-8741FF49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Masseter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Pterygoids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Buccinators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are voluntary muscles and the strongest muscles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crushing force of 50-80kg can be generated on the molars during chewing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06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420" y="772795"/>
            <a:ext cx="6096635" cy="5354955"/>
          </a:xfrm>
        </p:spPr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Stimulation at any point in the gu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 can cause a contractile ring to appear in the circular muscle, and this ring then spreads along the gut tube.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(Peristalsis also occurs in the bile ducts, glandular ducts, ureters, and many other smooth muscle tubes of the body.)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Content Placeholder 7" descr="Captur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1140" y="983615"/>
            <a:ext cx="5495290" cy="5365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5440" y="403225"/>
            <a:ext cx="10972800" cy="582613"/>
          </a:xfrm>
        </p:spPr>
        <p:txBody>
          <a:bodyPr/>
          <a:lstStyle/>
          <a:p>
            <a:endParaRPr lang="en-US"/>
          </a:p>
        </p:txBody>
      </p:sp>
      <p:pic>
        <p:nvPicPr>
          <p:cNvPr id="15365" name="Pictur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582930"/>
            <a:ext cx="5588000" cy="5544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8" name="Picture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859155"/>
            <a:ext cx="5384800" cy="5415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Stimuli for peristalsis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70" y="1174750"/>
            <a:ext cx="11200130" cy="495300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usual stimulus for intestinal peristalsis is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distention of the gut. 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Stretching of the gut wall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stimulates the enteric nervous system to contract the gut wall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2 - 3 centimeters behind this point, </a:t>
            </a:r>
            <a:r>
              <a:rPr lang="en-US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a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contractile ring appears that initiates a peristaltic movement.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Chemical or physical irritation of the epithelial lining in the gut.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Strong parasympathetic nervous signals to the gut will elicit strong peristalsis.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Peristalsis, theoretically, can occur in either direction from a stimulated point,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but it normally dies out rapidly in the oral (toward the mouth) direction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while continuing for a considerable distance toward the anus. 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Myenteric plexus itself is “polarized” in the anal direction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     Law of gut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Peristalsis normally begins on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oral side of the distended segment and moves towards the distended segment,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pushing the intestinal contents in the anal direction 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Takes 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5 to 10 centimeters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before dying out.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zh-CN" sz="1400" dirty="0">
                <a:latin typeface="Arial Black" panose="020B0A04020102020204" pitchFamily="34" charset="0"/>
              </a:rPr>
              <a:t>55</a:t>
            </a:fld>
            <a:endParaRPr lang="en-US" altLang="zh-CN" sz="1400" dirty="0">
              <a:latin typeface="Arial Black" panose="020B0A04020102020204" pitchFamily="34" charset="0"/>
            </a:endParaRPr>
          </a:p>
        </p:txBody>
      </p:sp>
      <p:pic>
        <p:nvPicPr>
          <p:cNvPr id="16387" name="Picture 2" descr="abm4s1_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" y="1408430"/>
            <a:ext cx="11616055" cy="3380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 4"/>
          <p:cNvSpPr/>
          <p:nvPr/>
        </p:nvSpPr>
        <p:spPr>
          <a:xfrm>
            <a:off x="1676400" y="152400"/>
            <a:ext cx="8839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pt-BR" altLang="zh-C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Peristalsis </a:t>
            </a:r>
            <a:r>
              <a:rPr lang="en-US" alt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sementation contraction </a:t>
            </a:r>
            <a:r>
              <a:rPr lang="pt-BR" altLang="zh-C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small intestine</a:t>
            </a:r>
            <a:endParaRPr lang="pt-BR" altLang="zh-CN" sz="3200" dirty="0">
              <a:solidFill>
                <a:schemeClr val="tx2"/>
              </a:solidFill>
              <a:latin typeface="Times New Roman" panose="02020603050405020304" charset="0"/>
            </a:endParaRPr>
          </a:p>
        </p:txBody>
      </p:sp>
      <p:pic>
        <p:nvPicPr>
          <p:cNvPr id="86022" name="Picture 6" descr="peri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867275"/>
            <a:ext cx="8915400" cy="1856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7"/>
          <p:cNvSpPr/>
          <p:nvPr/>
        </p:nvSpPr>
        <p:spPr>
          <a:xfrm>
            <a:off x="4605338" y="6543675"/>
            <a:ext cx="6042025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zh-CN" sz="1400" i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http://medweb.bham.ac.uk/research/toescu/Teaching/OverviewGITY2.html</a:t>
            </a:r>
            <a:r>
              <a:rPr lang="pt-BR" altLang="zh-CN" sz="1400" i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altLang="zh-CN" sz="1400" i="1" u="sng" dirty="0"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SzTx/>
              <a:buFontTx/>
            </a:pPr>
            <a:r>
              <a:rPr lang="en-US" altLang="zh-CN" sz="3200" dirty="0">
                <a:latin typeface="Times New Roman" panose="02020603050405020304" charset="0"/>
                <a:sym typeface="+mn-ea"/>
              </a:rPr>
              <a:t>Bolus of food </a:t>
            </a:r>
            <a:r>
              <a:rPr lang="en-US" altLang="zh-CN" sz="3200" dirty="0">
                <a:latin typeface="Times New Roman" panose="0202060305040502030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3200" dirty="0">
                <a:latin typeface="Times New Roman" panose="02020603050405020304" charset="0"/>
                <a:sym typeface="+mn-ea"/>
              </a:rPr>
              <a:t>Mechanical distension and mucosal irritation → stimulates afferent enteric neurons → 2 effects </a:t>
            </a:r>
            <a:endParaRPr lang="en-US" altLang="zh-CN" sz="3200" dirty="0">
              <a:latin typeface="Times New Roman" panose="02020603050405020304" charset="0"/>
              <a:ea typeface="+mn-ea"/>
              <a:cs typeface="+mn-cs"/>
            </a:endParaRPr>
          </a:p>
          <a:p>
            <a:pPr marL="762000" lvl="1" indent="-3048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zh-CN" sz="3200" dirty="0">
                <a:latin typeface="Times New Roman" panose="02020603050405020304" charset="0"/>
                <a:sym typeface="+mn-ea"/>
              </a:rPr>
              <a:t>Excitatory motor neurons above the bolus activated → </a:t>
            </a:r>
            <a:r>
              <a:rPr lang="en-US" altLang="zh-CN" sz="3200" b="1" dirty="0">
                <a:latin typeface="Times New Roman" panose="02020603050405020304" charset="0"/>
                <a:sym typeface="+mn-ea"/>
              </a:rPr>
              <a:t>contraction of smooth muscle above the bolus</a:t>
            </a:r>
            <a:endParaRPr lang="en-US" altLang="zh-CN" sz="3200" b="1" dirty="0">
              <a:latin typeface="Times New Roman" panose="02020603050405020304" charset="0"/>
              <a:ea typeface="+mn-ea"/>
            </a:endParaRPr>
          </a:p>
          <a:p>
            <a:pPr marL="1181100" lvl="2" indent="-266700" eaLnBrk="1" hangingPunct="1">
              <a:spcBef>
                <a:spcPct val="50000"/>
              </a:spcBef>
              <a:buClrTx/>
            </a:pPr>
            <a:r>
              <a:rPr lang="en-US" altLang="zh-CN" sz="3200" dirty="0">
                <a:latin typeface="Times New Roman" panose="02020603050405020304" charset="0"/>
                <a:sym typeface="+mn-ea"/>
              </a:rPr>
              <a:t>Via Ach, substance P</a:t>
            </a:r>
          </a:p>
          <a:p>
            <a:pPr marL="1181100" lvl="2" indent="-266700" eaLnBrk="1" hangingPunct="1">
              <a:spcBef>
                <a:spcPct val="50000"/>
              </a:spcBef>
              <a:buClrTx/>
            </a:pPr>
            <a:endParaRPr lang="en-US" altLang="zh-CN" sz="3200" dirty="0">
              <a:latin typeface="Times New Roman" panose="02020603050405020304" charset="0"/>
              <a:sym typeface="+mn-ea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en-US" altLang="zh-CN" sz="3200" dirty="0">
                <a:latin typeface="Times New Roman" panose="02020603050405020304" charset="0"/>
                <a:sym typeface="+mn-ea"/>
              </a:rPr>
              <a:t>Inhibitory motor neurons → </a:t>
            </a:r>
            <a:r>
              <a:rPr lang="en-US" altLang="zh-CN" sz="3200" b="1" dirty="0">
                <a:latin typeface="Times New Roman" panose="02020603050405020304" charset="0"/>
                <a:sym typeface="+mn-ea"/>
              </a:rPr>
              <a:t>stimulate relaxation of smooth muscle below the bolus</a:t>
            </a:r>
            <a:endParaRPr lang="en-US" altLang="zh-CN" sz="3200" b="1" dirty="0">
              <a:latin typeface="Times New Roman" panose="02020603050405020304" charset="0"/>
            </a:endParaRP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altLang="zh-CN" sz="3200" dirty="0">
                <a:latin typeface="Times New Roman" panose="02020603050405020304" charset="0"/>
                <a:sym typeface="+mn-ea"/>
              </a:rPr>
              <a:t>Via nitric oxide, vasoactive intestinal peptide and ATP</a:t>
            </a:r>
            <a:endParaRPr lang="en-US" altLang="zh-CN" sz="3200" dirty="0">
              <a:latin typeface="Arial" panose="020B0604020202020204" pitchFamily="34" charset="0"/>
            </a:endParaRPr>
          </a:p>
          <a:p>
            <a:pPr marL="1181100" lvl="2" indent="-266700" eaLnBrk="1" hangingPunct="1">
              <a:spcBef>
                <a:spcPct val="50000"/>
              </a:spcBef>
              <a:buClrTx/>
            </a:pPr>
            <a:endParaRPr lang="en-US" altLang="zh-CN" sz="3200" dirty="0">
              <a:latin typeface="Times New Roman" panose="02020603050405020304" charset="0"/>
              <a:sym typeface="+mn-ea"/>
            </a:endParaRPr>
          </a:p>
          <a:p>
            <a:pPr marL="1181100" lvl="2" indent="-266700" eaLnBrk="1" hangingPunct="1">
              <a:spcBef>
                <a:spcPct val="50000"/>
              </a:spcBef>
              <a:buClrTx/>
            </a:pPr>
            <a:endParaRPr lang="en-US" altLang="zh-CN" sz="3200" dirty="0">
              <a:latin typeface="Times New Roman" panose="02020603050405020304" charset="0"/>
              <a:ea typeface="+mn-ea"/>
              <a:sym typeface="+mn-ea"/>
            </a:endParaRPr>
          </a:p>
          <a:p>
            <a:pPr marL="1181100" lvl="2" indent="-266700" eaLnBrk="1" hangingPunct="1">
              <a:spcBef>
                <a:spcPct val="50000"/>
              </a:spcBef>
              <a:buClrTx/>
            </a:pPr>
            <a:endParaRPr lang="en-US" altLang="zh-CN" sz="3200" dirty="0">
              <a:latin typeface="Times New Roman" panose="02020603050405020304" charset="0"/>
              <a:ea typeface="+mn-ea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772795"/>
            <a:ext cx="11729085" cy="535495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Gut  relaxes several centimeters downstream toward the anus,  called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“receptive relaxation,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” thus allowing the food to be propelled more easily toward the anus than toward the mouth.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complex is called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myenteric reflex or the peristaltic reflex. 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peristaltic reflex plus the anal direction of movement of the peristalsis is called the </a:t>
            </a:r>
            <a:r>
              <a:rPr lang="en-US" b="1" i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“law of the gut.”</a:t>
            </a:r>
            <a:endParaRPr lang="en-US" b="1" i="1" u="sng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b="1" i="1" u="sng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72795"/>
            <a:ext cx="10972800" cy="535495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can occur in any part of the small intestine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Move toward the anus at a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velocity of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0.5 to 2.0 cm/sec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faster in the proximal intestine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They are normally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weak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and usually die out after traveling only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3 to 5 centimeters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rarely farther than 10 centimeters,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so forward movement of the chyme is very slow,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Net movement along the small intestine normally averages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only 1 cm/min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 to 5 hrs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are required for passage of chyme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from duodenum tothe end of small intestine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05" y="235585"/>
            <a:ext cx="11700510" cy="645287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Peristaltic activity of the small intestine is greatly increased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After a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meal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              causing stretch of the duodenal wall. 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Gastroenteric reflex -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initiated by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distention of the stomach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and conducted principally through the myenteric plexus from the stomach down along the wall of the small intestine.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Hormons-                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Gastrin, CCK, Insulin, Motilin, Serotonin. 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i="1" u="sng">
                <a:latin typeface="Times New Roman" panose="02020603050405020304" charset="0"/>
                <a:cs typeface="Times New Roman" panose="02020603050405020304" charset="0"/>
              </a:rPr>
              <a:t>Conversely, secretin and glucagon </a:t>
            </a:r>
            <a:r>
              <a:rPr lang="en-US" b="1" i="1" u="sng">
                <a:latin typeface="Times New Roman" panose="02020603050405020304" charset="0"/>
                <a:cs typeface="Times New Roman" panose="02020603050405020304" charset="0"/>
              </a:rPr>
              <a:t>inhibit </a:t>
            </a:r>
            <a:r>
              <a:rPr lang="en-US" i="1" u="sng">
                <a:latin typeface="Times New Roman" panose="02020603050405020304" charset="0"/>
                <a:cs typeface="Times New Roman" panose="02020603050405020304" charset="0"/>
              </a:rPr>
              <a:t>small intestinal motility.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6123-AC96-4609-A54B-629D85C5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Movements during mastication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D4DDD-A7B2-4294-B77D-3D1EC69C5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for mastication –medulla, cerebral cortex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Chewing reflex influenced by higher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–hypothalamus, reticular formation amygdala, cerebral cortex near the sensory area of taste causes movements similar to mastication.</a:t>
            </a:r>
          </a:p>
        </p:txBody>
      </p:sp>
    </p:spTree>
    <p:extLst>
      <p:ext uri="{BB962C8B-B14F-4D97-AF65-F5344CB8AC3E}">
        <p14:creationId xmlns:p14="http://schemas.microsoft.com/office/powerpoint/2010/main" val="2210156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Peristaltic Rush.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5559425"/>
          </a:xfrm>
        </p:spPr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Intense irritation of the intestinal mucosa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-severe cases of infectious diarrhea, can cause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both powerful and rapid peristalsis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Initiated partly by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nervous reflexes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that involve the autonomic nervous system and brain stem and partly by intrinsic enhancement of the myenteric plexus reflexes within the gut wall itself.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powerful peristaltic contractions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travel long distances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in the small intestine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within minutes, sweeping the contents of the intestine into the colon and thereby relieving the small intestine of irritative chyme 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Migrating motor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charset="0"/>
                <a:sym typeface="+mn-ea"/>
              </a:rPr>
              <a:t> MMC: </a:t>
            </a:r>
            <a:endParaRPr lang="en-US" altLang="zh-CN" sz="3200" dirty="0">
              <a:latin typeface="Times New Roman" panose="02020603050405020304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charset="0"/>
                <a:sym typeface="+mn-ea"/>
              </a:rPr>
              <a:t>         Occurs during fasting state</a:t>
            </a:r>
            <a:endParaRPr lang="en-US" altLang="zh-CN" sz="3200" dirty="0">
              <a:latin typeface="Times New Roman" panose="02020603050405020304" charset="0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charset="0"/>
                <a:sym typeface="+mn-ea"/>
              </a:rPr>
              <a:t>       moves any undigested material still remaining in the small intestine into the large intestine</a:t>
            </a:r>
            <a:endParaRPr lang="en-US" altLang="zh-CN" sz="3200" dirty="0">
              <a:latin typeface="Times New Roman" panose="02020603050405020304" charset="0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charset="0"/>
                <a:sym typeface="+mn-ea"/>
              </a:rPr>
              <a:t>       prevents bacteria from remaining in the small intestine long enough to grow and multiply excessively  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Movements of Villi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60" y="772795"/>
            <a:ext cx="11804650" cy="564261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muscularis mucosae can cause short folds to appear in the intestinal mucosa.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Individual fibers from this muscle extend into the intestinal villi and cause them to contract intermittently.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mucosal folds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increase the surface area exposed to the chyme, thereby increasing absorption.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Contractions of the villi—shortening, elongating, and shortening again—“milk” the villi so that lymph flows freely from the central lacteals of the villi into the lymphatic system.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mucosal and villous contractions are initiated mainly by local nervous reflexes in the submucosal nerve plexus that occur in response to chyme in the small intestine.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</a:t>
            </a:r>
            <a:b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Movements of the Colon</a:t>
            </a:r>
            <a:br>
              <a:rPr lang="en-US" b="1">
                <a:latin typeface="Times New Roman" panose="02020603050405020304" charset="0"/>
                <a:cs typeface="Times New Roman" panose="02020603050405020304" charset="0"/>
              </a:rPr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74065"/>
            <a:ext cx="10972800" cy="5353685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         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 principal functions of the colon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Absorption of water and electrolytes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from the chyme to form solid feces 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Storage of fecal matte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 until it can be expelled. 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Proximal half of the colon,is concerned principally with absorption, and the distal half with storage.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Movements of the colon are normally sluggish.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Mixing Movements—“Haustrations.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05" y="932815"/>
            <a:ext cx="11503025" cy="519493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Segmentation movements  -large circular constrictions occur in the large intestine.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At each of these constrictions,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about 2.5 centimeters o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 the circular muscle contract,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longitudinal muscle of the colon, which is aggregated into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three longitudinal strips called  teniae coli, contracts.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combined contractions of the circular and longitudinal strips of muscle cause the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unstimulated portion of the large intestine to bulge outward into baglike sacs called haustrations.</a:t>
            </a:r>
          </a:p>
          <a:p>
            <a:endParaRPr lang="en-US" b="1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large intestine-3"/>
          <p:cNvPicPr>
            <a:picLocks noChangeAspect="1"/>
          </p:cNvPicPr>
          <p:nvPr/>
        </p:nvPicPr>
        <p:blipFill>
          <a:blip r:embed="rId2"/>
          <a:srcRect t="4047" r="15233"/>
          <a:stretch>
            <a:fillRect/>
          </a:stretch>
        </p:blipFill>
        <p:spPr>
          <a:xfrm>
            <a:off x="6019800" y="1981200"/>
            <a:ext cx="3851275" cy="38862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828800" y="685800"/>
            <a:ext cx="7543800" cy="279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u="sng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rPr>
              <a:t>Mass peristalsis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dirty="0">
                <a:latin typeface="Calibri" panose="020F0502020204030204" charset="0"/>
                <a:ea typeface="+mn-ea"/>
                <a:cs typeface="Arial" panose="020B0604020202020204" pitchFamily="34" charset="0"/>
              </a:rPr>
              <a:t>1- </a:t>
            </a:r>
            <a:r>
              <a:rPr kumimoji="0" lang="en-US" sz="3200" kern="1200" cap="none" spc="0" normalizeH="0" baseline="0" noProof="0" dirty="0" err="1">
                <a:latin typeface="Calibri" panose="020F0502020204030204" charset="0"/>
                <a:ea typeface="+mn-ea"/>
                <a:cs typeface="Arial" panose="020B0604020202020204" pitchFamily="34" charset="0"/>
              </a:rPr>
              <a:t>gastrocolic</a:t>
            </a:r>
            <a:r>
              <a:rPr kumimoji="0" lang="en-US" sz="3200" kern="1200" cap="none" spc="0" normalizeH="0" baseline="0" noProof="0" dirty="0">
                <a:latin typeface="Calibri" panose="020F0502020204030204" charset="0"/>
                <a:ea typeface="+mn-ea"/>
                <a:cs typeface="Arial" panose="020B0604020202020204" pitchFamily="34" charset="0"/>
              </a:rPr>
              <a:t> reflex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dirty="0">
                <a:latin typeface="Calibri" panose="020F0502020204030204" charset="0"/>
                <a:ea typeface="+mn-ea"/>
                <a:cs typeface="Arial" panose="020B0604020202020204" pitchFamily="34" charset="0"/>
              </a:rPr>
              <a:t>2- </a:t>
            </a:r>
            <a:r>
              <a:rPr kumimoji="0" lang="en-US" sz="3200" kern="1200" cap="none" spc="0" normalizeH="0" baseline="0" noProof="0" dirty="0" err="1">
                <a:latin typeface="Calibri" panose="020F0502020204030204" charset="0"/>
                <a:ea typeface="+mn-ea"/>
                <a:cs typeface="Arial" panose="020B0604020202020204" pitchFamily="34" charset="0"/>
              </a:rPr>
              <a:t>duodenocolic</a:t>
            </a:r>
            <a:r>
              <a:rPr kumimoji="0" lang="en-US" sz="3200" kern="1200" cap="none" spc="0" normalizeH="0" baseline="0" noProof="0" dirty="0">
                <a:latin typeface="Calibri" panose="020F0502020204030204" charset="0"/>
                <a:ea typeface="+mn-ea"/>
                <a:cs typeface="Arial" panose="020B0604020202020204" pitchFamily="34" charset="0"/>
              </a:rPr>
              <a:t> reflex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dirty="0">
                <a:latin typeface="Calibri" panose="020F0502020204030204" charset="0"/>
                <a:ea typeface="+mn-ea"/>
                <a:cs typeface="Arial" panose="020B0604020202020204" pitchFamily="34" charset="0"/>
              </a:rPr>
              <a:t>3- </a:t>
            </a:r>
            <a:r>
              <a:rPr kumimoji="0" lang="en-US" sz="3200" kern="1200" cap="none" spc="0" normalizeH="0" baseline="0" noProof="0" dirty="0" err="1">
                <a:latin typeface="Calibri" panose="020F0502020204030204" charset="0"/>
                <a:ea typeface="+mn-ea"/>
                <a:cs typeface="Arial" panose="020B0604020202020204" pitchFamily="34" charset="0"/>
              </a:rPr>
              <a:t>gastroilial</a:t>
            </a:r>
            <a:r>
              <a:rPr kumimoji="0" lang="en-US" sz="3200" kern="1200" cap="none" spc="0" normalizeH="0" baseline="0" noProof="0" dirty="0">
                <a:latin typeface="Calibri" panose="020F0502020204030204" charset="0"/>
                <a:ea typeface="+mn-ea"/>
                <a:cs typeface="Arial" panose="020B0604020202020204" pitchFamily="34" charset="0"/>
              </a:rPr>
              <a:t> reflex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Each haustration usually reaches peak intensity in about 30 seconds and then disappears during the next 60 seconds.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They also at times move slowly toward the anus during contraction, especially in the cecum and ascending colon, and thereby provide a minor amount of forward propulsion of the colonic contents.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After another few minutes, new haustral contractions occur in other areas nearby.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 movement</a:t>
            </a:r>
          </a:p>
        </p:txBody>
      </p:sp>
      <p:pic>
        <p:nvPicPr>
          <p:cNvPr id="4" name="Content Placeholder 3" descr="d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790" y="1050290"/>
            <a:ext cx="6593205" cy="541210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propulsive/mass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Propulsion in the cecum and ascending colon results from the slow but persistent haustral contractions, requiring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8 to 15 hours to move the chyme from the ileocecal valve through the colon.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chyme itself becomes fecal in quality, a semisolid slush instead of semifluid.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From the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cecum to the sigmoid, mass movements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occur, for many minutes at a time, take over the propulsive role.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movements usually occur only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one to three times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each day, especially for about </a:t>
            </a:r>
            <a:r>
              <a:rPr lang="en-US" b="1" i="1">
                <a:latin typeface="Times New Roman" panose="02020603050405020304" charset="0"/>
                <a:cs typeface="Times New Roman" panose="02020603050405020304" charset="0"/>
              </a:rPr>
              <a:t>15 minutes during the first hour after eating breakfast.</a:t>
            </a:r>
          </a:p>
          <a:p>
            <a:endParaRPr lang="en-US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2D18-13C0-4E10-8DF4-8838FE65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mastication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BF5B-374C-4DDF-9067-F84AB22E5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46" y="908720"/>
            <a:ext cx="11112137" cy="515076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function of mastication is to facilitate deglutition or swallowing by reducing the size of food particles and lubricating them with saliva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in digestion, chewing increases salivary , gastric and pancreatic secretion of cephalic phase.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area of food particles is increased so that digestive enzymes can act more effectively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Chewing helps in appreciation of taste and gives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pleasue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eating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653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zh-CN" sz="1400" dirty="0">
                <a:latin typeface="Arial Black" panose="020B0A04020102020204" pitchFamily="34" charset="0"/>
              </a:rPr>
              <a:t>70</a:t>
            </a:fld>
            <a:endParaRPr lang="en-US" altLang="zh-CN" sz="1400" dirty="0">
              <a:latin typeface="Arial Black" panose="020B0A04020102020204" pitchFamily="34" charset="0"/>
            </a:endParaRPr>
          </a:p>
        </p:txBody>
      </p:sp>
      <p:sp>
        <p:nvSpPr>
          <p:cNvPr id="3891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dirty="0"/>
              <a:t>Mass Movement</a:t>
            </a:r>
          </a:p>
        </p:txBody>
      </p:sp>
      <p:pic>
        <p:nvPicPr>
          <p:cNvPr id="38916" name="Picture 4" descr="colonicbm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32175" y="1773238"/>
            <a:ext cx="4438650" cy="487680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A mass movement is a modified type of peristalsis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First, a constrictive ring occurs in response to a distended or irritated point in the colon, usually in the transverse colon.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Then, rapidly, the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20 or more centimeters of colon distal to the constrictive ring lose their haustrations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Contract as a unit, propelling the fecal material in this segment en masse further down the colon. </a:t>
            </a:r>
          </a:p>
          <a:p>
            <a:endParaRPr lang="en-US" b="1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contraction develops progressively more force for about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30 seconds,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relaxation occurs during the next 2 to 3 minutes.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Then, another mass movement occurs, this time perhaps farther along the colon.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A series of mass movements usually persists for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10 to 30 minutes.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Then they cease but return perhaps a half day later.  When they have forced a mass of feces into the rec_x0002_tum, the desire for defecation is felt.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body" idx="4294967295"/>
          </p:nvPr>
        </p:nvSpPr>
        <p:spPr>
          <a:xfrm>
            <a:off x="735965" y="1524000"/>
            <a:ext cx="10901680" cy="5334000"/>
          </a:xfrm>
        </p:spPr>
        <p:txBody>
          <a:bodyPr vert="horz" wrap="square" lIns="91440" tIns="45720" rIns="91440" bIns="45720" anchor="t"/>
          <a:lstStyle/>
          <a:p>
            <a:pPr marL="273050" indent="-273050" algn="ctr" eaLnBrk="1" hangingPunct="1">
              <a:lnSpc>
                <a:spcPct val="150000"/>
              </a:lnSpc>
              <a:buNone/>
            </a:pPr>
            <a:r>
              <a:rPr sz="3200" dirty="0">
                <a:latin typeface="Arial Black" panose="020B0A04020102020204" pitchFamily="34" charset="0"/>
              </a:rPr>
              <a:t>It is a fasting long peristalsis every 60-90 minutes from the  stomach to the terminal ileum.</a:t>
            </a:r>
          </a:p>
          <a:p>
            <a:pPr lvl="1" algn="ctr" eaLnBrk="1" hangingPunct="1">
              <a:lnSpc>
                <a:spcPct val="150000"/>
              </a:lnSpc>
              <a:buNone/>
            </a:pPr>
            <a:r>
              <a:rPr lang="en-US" altLang="zh-CN" sz="3200" dirty="0">
                <a:latin typeface="Arial Black" panose="020B0A04020102020204" pitchFamily="34" charset="0"/>
                <a:ea typeface="SimHei" pitchFamily="49" charset="-122"/>
              </a:rPr>
              <a:t>It sweeps any undigested food in preparation for the next meal &amp; helps to prevents bacteria from remaining in the small intestine</a:t>
            </a:r>
            <a:r>
              <a:rPr sz="3200" dirty="0">
                <a:latin typeface="Arial Black" panose="020B0A04020102020204" pitchFamily="34" charset="0"/>
              </a:rPr>
              <a:t> </a:t>
            </a:r>
          </a:p>
          <a:p>
            <a:pPr marL="273050" indent="-273050" algn="ctr" eaLnBrk="1" hangingPunct="1">
              <a:lnSpc>
                <a:spcPct val="150000"/>
              </a:lnSpc>
              <a:buNone/>
            </a:pPr>
            <a:endParaRPr sz="3200" dirty="0">
              <a:latin typeface="Arial Black" panose="020B0A04020102020204" pitchFamily="34" charset="0"/>
            </a:endParaRPr>
          </a:p>
        </p:txBody>
      </p:sp>
      <p:sp>
        <p:nvSpPr>
          <p:cNvPr id="62467" name="Text Box 4"/>
          <p:cNvSpPr txBox="1"/>
          <p:nvPr/>
        </p:nvSpPr>
        <p:spPr>
          <a:xfrm>
            <a:off x="1524000" y="762000"/>
            <a:ext cx="9144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sz="3600" b="1" dirty="0">
                <a:solidFill>
                  <a:srgbClr val="FFC000"/>
                </a:solidFill>
                <a:latin typeface="Arial Black" panose="020B0A04020102020204" pitchFamily="34" charset="0"/>
              </a:rPr>
              <a:t>Migrating motor complex (MMCs):</a:t>
            </a:r>
          </a:p>
        </p:txBody>
      </p:sp>
      <p:sp>
        <p:nvSpPr>
          <p:cNvPr id="62468" name="Text Box 6"/>
          <p:cNvSpPr txBox="1"/>
          <p:nvPr/>
        </p:nvSpPr>
        <p:spPr>
          <a:xfrm>
            <a:off x="2362200" y="5562600"/>
            <a:ext cx="4191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zh-CN" sz="1400" dirty="0">
                <a:latin typeface="Arial Black" panose="020B0A04020102020204" pitchFamily="34" charset="0"/>
              </a:rPr>
              <a:t>74</a:t>
            </a:fld>
            <a:endParaRPr lang="en-US" altLang="zh-CN" sz="1400" dirty="0">
              <a:latin typeface="Arial Black" panose="020B0A04020102020204" pitchFamily="34" charset="0"/>
            </a:endParaRPr>
          </a:p>
        </p:txBody>
      </p:sp>
      <p:graphicFrame>
        <p:nvGraphicFramePr>
          <p:cNvPr id="2050" name="Object 2"/>
          <p:cNvGraphicFramePr/>
          <p:nvPr/>
        </p:nvGraphicFramePr>
        <p:xfrm>
          <a:off x="5880100" y="260350"/>
          <a:ext cx="5702300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3657600" imgH="4191000" progId="MSPhotoEd.3">
                  <p:embed/>
                </p:oleObj>
              </mc:Choice>
              <mc:Fallback>
                <p:oleObj r:id="rId3" imgW="3657600" imgH="4191000" progId="MSPhotoEd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0100" y="260350"/>
                        <a:ext cx="5702300" cy="6381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3"/>
          <p:cNvSpPr/>
          <p:nvPr/>
        </p:nvSpPr>
        <p:spPr>
          <a:xfrm>
            <a:off x="1524000" y="0"/>
            <a:ext cx="272796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66FF66"/>
                </a:solidFill>
                <a:latin typeface="Times New Roman" panose="02020603050405020304" charset="0"/>
              </a:rPr>
              <a:t>Defecation</a:t>
            </a:r>
          </a:p>
        </p:txBody>
      </p:sp>
      <p:grpSp>
        <p:nvGrpSpPr>
          <p:cNvPr id="2053" name="Group 6"/>
          <p:cNvGrpSpPr/>
          <p:nvPr/>
        </p:nvGrpSpPr>
        <p:grpSpPr>
          <a:xfrm>
            <a:off x="569142" y="765175"/>
            <a:ext cx="5298258" cy="5903913"/>
            <a:chOff x="-916" y="-3"/>
            <a:chExt cx="5066" cy="1674"/>
          </a:xfrm>
        </p:grpSpPr>
        <p:sp>
          <p:nvSpPr>
            <p:cNvPr id="2056" name="Rectangle 8"/>
            <p:cNvSpPr/>
            <p:nvPr/>
          </p:nvSpPr>
          <p:spPr>
            <a:xfrm>
              <a:off x="-710" y="0"/>
              <a:ext cx="4857" cy="16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pt-BR" altLang="zh-CN" sz="1600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Defecation Reflex</a:t>
              </a:r>
            </a:p>
            <a:p>
              <a:pPr algn="ctr" eaLnBrk="0" hangingPunct="0"/>
              <a:r>
                <a:rPr lang="pt-BR" altLang="zh-CN" sz="1600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initiated when rectal walls stretch</a:t>
              </a:r>
            </a:p>
            <a:p>
              <a:pPr algn="ctr" eaLnBrk="0" hangingPunct="0"/>
              <a:r>
                <a:rPr lang="pt-BR" altLang="zh-CN" sz="1600" b="1" dirty="0">
                  <a:solidFill>
                    <a:schemeClr val="tx2"/>
                  </a:solidFill>
                  <a:latin typeface="Symbol" panose="05050102010706020507" pitchFamily="18" charset="2"/>
                </a:rPr>
                <a:t>ß</a:t>
              </a:r>
              <a:endParaRPr lang="pt-BR" altLang="zh-CN" sz="1600" b="1" dirty="0">
                <a:solidFill>
                  <a:schemeClr val="tx2"/>
                </a:solidFill>
                <a:latin typeface="Verdana" panose="020B0604030504040204" pitchFamily="34" charset="0"/>
              </a:endParaRPr>
            </a:p>
            <a:p>
              <a:pPr algn="ctr" eaLnBrk="0" hangingPunct="0"/>
              <a:r>
                <a:rPr lang="pt-BR" altLang="zh-CN" sz="1600" b="1" u="sng" dirty="0">
                  <a:solidFill>
                    <a:schemeClr val="tx2"/>
                  </a:solidFill>
                  <a:latin typeface="Verdana" panose="020B0604030504040204" pitchFamily="34" charset="0"/>
                </a:rPr>
                <a:t>parasympathetic reflex</a:t>
              </a:r>
            </a:p>
            <a:p>
              <a:pPr algn="ctr" eaLnBrk="0" hangingPunct="0"/>
              <a:r>
                <a:rPr lang="pt-BR" altLang="zh-CN" sz="1600" b="1" dirty="0">
                  <a:solidFill>
                    <a:schemeClr val="tx2"/>
                  </a:solidFill>
                  <a:latin typeface="Symbol" panose="05050102010706020507" pitchFamily="18" charset="2"/>
                </a:rPr>
                <a:t>ß</a:t>
              </a:r>
              <a:endParaRPr lang="pt-BR" altLang="zh-CN" sz="1600" b="1" dirty="0">
                <a:solidFill>
                  <a:schemeClr val="tx2"/>
                </a:solidFill>
                <a:latin typeface="Verdana" panose="020B0604030504040204" pitchFamily="34" charset="0"/>
              </a:endParaRPr>
            </a:p>
            <a:p>
              <a:pPr algn="ctr" eaLnBrk="0" hangingPunct="0"/>
              <a:r>
                <a:rPr lang="pt-BR" altLang="zh-CN" sz="1600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walls of the sigmoid colon and the rectum to contract &amp; relaxation of the anal sphincter</a:t>
              </a:r>
            </a:p>
            <a:p>
              <a:pPr algn="ctr" eaLnBrk="0" hangingPunct="0"/>
              <a:r>
                <a:rPr lang="pt-BR" altLang="zh-CN" sz="1600" b="1" dirty="0">
                  <a:solidFill>
                    <a:schemeClr val="tx2"/>
                  </a:solidFill>
                  <a:latin typeface="Symbol" panose="05050102010706020507" pitchFamily="18" charset="2"/>
                </a:rPr>
                <a:t>ß</a:t>
              </a:r>
              <a:endParaRPr lang="pt-BR" altLang="zh-CN" sz="1600" b="1" dirty="0">
                <a:solidFill>
                  <a:schemeClr val="tx2"/>
                </a:solidFill>
                <a:latin typeface="Verdana" panose="020B0604030504040204" pitchFamily="34" charset="0"/>
              </a:endParaRPr>
            </a:p>
            <a:p>
              <a:pPr algn="ctr" eaLnBrk="0" hangingPunct="0"/>
              <a:r>
                <a:rPr lang="pt-BR" altLang="zh-CN" sz="1600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External sphincter control is voluntary control</a:t>
              </a:r>
            </a:p>
            <a:p>
              <a:pPr algn="ctr" eaLnBrk="0" hangingPunct="0"/>
              <a:r>
                <a:rPr lang="pt-BR" altLang="zh-CN" sz="1600" b="1" dirty="0">
                  <a:solidFill>
                    <a:schemeClr val="tx2"/>
                  </a:solidFill>
                  <a:latin typeface="Symbol" panose="05050102010706020507" pitchFamily="18" charset="2"/>
                </a:rPr>
                <a:t>ß</a:t>
              </a:r>
              <a:endParaRPr lang="pt-BR" altLang="zh-CN" sz="1600" b="1" dirty="0">
                <a:solidFill>
                  <a:schemeClr val="tx2"/>
                </a:solidFill>
                <a:latin typeface="Verdana" panose="020B0604030504040204" pitchFamily="34" charset="0"/>
              </a:endParaRPr>
            </a:p>
            <a:p>
              <a:pPr algn="ctr" eaLnBrk="0" hangingPunct="0"/>
              <a:r>
                <a:rPr lang="pt-BR" altLang="zh-CN" sz="1600" b="1" dirty="0">
                  <a:solidFill>
                    <a:schemeClr val="tx2"/>
                  </a:solidFill>
                  <a:latin typeface="Verdana" panose="020B0604030504040204" pitchFamily="34" charset="0"/>
                </a:rPr>
                <a:t>If defecation is delayed: the reflex stops until the next mass movement</a:t>
              </a:r>
            </a:p>
            <a:p>
              <a:pPr algn="ctr" eaLnBrk="0" hangingPunct="0"/>
              <a:endParaRPr lang="pt-BR" altLang="zh-CN" sz="1600" dirty="0">
                <a:solidFill>
                  <a:schemeClr val="tx2"/>
                </a:solidFill>
                <a:latin typeface="Times New Roman" panose="02020603050405020304" charset="0"/>
              </a:endParaRPr>
            </a:p>
          </p:txBody>
        </p:sp>
        <p:sp>
          <p:nvSpPr>
            <p:cNvPr id="2055" name="Rectangle 10"/>
            <p:cNvSpPr/>
            <p:nvPr/>
          </p:nvSpPr>
          <p:spPr>
            <a:xfrm>
              <a:off x="-916" y="-3"/>
              <a:ext cx="5066" cy="1674"/>
            </a:xfrm>
            <a:prstGeom prst="rect">
              <a:avLst/>
            </a:prstGeom>
            <a:noFill/>
            <a:ln w="11112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 altLang="x-none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2082437"/>
          </a:xfrm>
        </p:spPr>
        <p:txBody>
          <a:bodyPr/>
          <a:lstStyle/>
          <a:p>
            <a:r>
              <a:rPr lang="en-US" sz="900"/>
              <a:t>References:</a:t>
            </a:r>
            <a:br>
              <a:rPr lang="en-US" sz="900"/>
            </a:br>
            <a:br>
              <a:rPr lang="en-US" sz="900"/>
            </a:br>
            <a:br>
              <a:rPr lang="en-US" sz="900"/>
            </a:br>
            <a:r>
              <a:rPr lang="en-US" sz="900"/>
              <a:t>https://www.youtube.com/watch?v=k3PGPmATFSA</a:t>
            </a:r>
            <a:br>
              <a:rPr lang="en-US" sz="900"/>
            </a:br>
            <a:br>
              <a:rPr lang="en-US" sz="900"/>
            </a:br>
            <a:r>
              <a:rPr lang="en-US" sz="900"/>
              <a:t>https</a:t>
            </a:r>
            <a:r>
              <a:rPr lang="en-US" sz="900" dirty="0"/>
              <a:t>://www.austincc.edu/apreview/EmphasisItems/GImotility.html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860000">
            <a:off x="609600" y="1174750"/>
            <a:ext cx="10972800" cy="4953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</a:rPr>
              <a:t>                   </a:t>
            </a:r>
          </a:p>
          <a:p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50" endPos="85000" dir="5400000" sy="-100000" algn="bl" rotWithShape="0"/>
              </a:effectLst>
            </a:endParaRPr>
          </a:p>
          <a:p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50" endPos="85000" dir="5400000" sy="-100000" algn="bl" rotWithShape="0"/>
              </a:effectLst>
            </a:endParaRPr>
          </a:p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</a:rPr>
              <a:t>                          THANK YOU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6F45-523F-4A46-B5E5-48B9F7B9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Disturbance of chewing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8D8FE-6A23-495D-89AC-922FA95D2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teeth leads to indigestion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 of facial nerve leads to collection of saliva between teeth and cheek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chew is an early sign of myasthenia gravis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5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Mastication-significance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Breaking down of foodstuffs into smaller particles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Mixing of saliva with food substances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Lubrication &amp; moistening of dry food by saliva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Appreciation of taste of  food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3422</Words>
  <Application>Microsoft Office PowerPoint</Application>
  <PresentationFormat>Widescreen</PresentationFormat>
  <Paragraphs>339</Paragraphs>
  <Slides>75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Arial</vt:lpstr>
      <vt:lpstr>Arial Black</vt:lpstr>
      <vt:lpstr>Calibri</vt:lpstr>
      <vt:lpstr>Comic Sans MS</vt:lpstr>
      <vt:lpstr>Garamond</vt:lpstr>
      <vt:lpstr>Symbol</vt:lpstr>
      <vt:lpstr>Times New Roman</vt:lpstr>
      <vt:lpstr>Times-Roman</vt:lpstr>
      <vt:lpstr>Verdana</vt:lpstr>
      <vt:lpstr>Wingdings</vt:lpstr>
      <vt:lpstr>Orange Waves</vt:lpstr>
      <vt:lpstr>MSPhotoEd.3</vt:lpstr>
      <vt:lpstr>Movements of GIT</vt:lpstr>
      <vt:lpstr>PowerPoint Presentation</vt:lpstr>
      <vt:lpstr>Mastication</vt:lpstr>
      <vt:lpstr>Chewing</vt:lpstr>
      <vt:lpstr>Muscles of mastication</vt:lpstr>
      <vt:lpstr>Movements during mastication</vt:lpstr>
      <vt:lpstr>Aim of mastication</vt:lpstr>
      <vt:lpstr>Disturbance of chewing</vt:lpstr>
      <vt:lpstr>             Mastication-significance</vt:lpstr>
      <vt:lpstr>muscles involved in movemets of mastication</vt:lpstr>
      <vt:lpstr>Movements of mastication</vt:lpstr>
      <vt:lpstr>Deglutition</vt:lpstr>
      <vt:lpstr>Stages of Deglutition</vt:lpstr>
      <vt:lpstr>I.Oral stage </vt:lpstr>
      <vt:lpstr>PowerPoint Presentation</vt:lpstr>
      <vt:lpstr>II.Pharyngeal stage/ IInd stage of deglutition</vt:lpstr>
      <vt:lpstr>PowerPoint Presentation</vt:lpstr>
      <vt:lpstr>III.Esophageal Stage of Swallowing.</vt:lpstr>
      <vt:lpstr>PowerPoint Presentation</vt:lpstr>
      <vt:lpstr>PowerPoint Presentation</vt:lpstr>
      <vt:lpstr>Secondary peristalsis</vt:lpstr>
      <vt:lpstr>                                Movements of Stomach-Hunger contractions</vt:lpstr>
      <vt:lpstr>PowerPoint Presentation</vt:lpstr>
      <vt:lpstr>    Receptive Relaxation of the Stomach</vt:lpstr>
      <vt:lpstr>PowerPoint Presentation</vt:lpstr>
      <vt:lpstr>Lower esophageal sphicter/Gastroesophageal Sphincter</vt:lpstr>
      <vt:lpstr>PowerPoint Presentation</vt:lpstr>
      <vt:lpstr>                   Peristalsis of Stomach</vt:lpstr>
      <vt:lpstr>PowerPoint Presentation</vt:lpstr>
      <vt:lpstr>PowerPoint Presentation</vt:lpstr>
      <vt:lpstr>PowerPoint Presentation</vt:lpstr>
      <vt:lpstr>Formation of Chyme?</vt:lpstr>
      <vt:lpstr>Emptying of the stomach (pyloric pump)</vt:lpstr>
      <vt:lpstr>Gastric Factors That Promote Emptying</vt:lpstr>
      <vt:lpstr>PowerPoint Presentation</vt:lpstr>
      <vt:lpstr>             Regulation of Stomach Emptying   (inhibit emptying) </vt:lpstr>
      <vt:lpstr>PowerPoint Presentation</vt:lpstr>
      <vt:lpstr>           Movements of Small Intestine </vt:lpstr>
      <vt:lpstr>PowerPoint Presentation</vt:lpstr>
      <vt:lpstr>                          I.Mixing movements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II.Propulsive Movements—                             Peristalsis </vt:lpstr>
      <vt:lpstr>PowerPoint Presentation</vt:lpstr>
      <vt:lpstr>PowerPoint Presentation</vt:lpstr>
      <vt:lpstr>Stimuli for peristalsis</vt:lpstr>
      <vt:lpstr>PowerPoint Presentation</vt:lpstr>
      <vt:lpstr>                              Law of gut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Peristaltic Rush.</vt:lpstr>
      <vt:lpstr>Migrating motor complex</vt:lpstr>
      <vt:lpstr>                 Movements of Villi</vt:lpstr>
      <vt:lpstr>                                        Movements of the Colon </vt:lpstr>
      <vt:lpstr>       Mixing Movements—“Haustrations.</vt:lpstr>
      <vt:lpstr>PowerPoint Presentation</vt:lpstr>
      <vt:lpstr>PowerPoint Presentation</vt:lpstr>
      <vt:lpstr>Mass movement</vt:lpstr>
      <vt:lpstr>         propulsive/mass movement</vt:lpstr>
      <vt:lpstr>PowerPoint Presentation</vt:lpstr>
      <vt:lpstr>Mass Movement</vt:lpstr>
      <vt:lpstr>     A mass movement is a modified type of peristalsis</vt:lpstr>
      <vt:lpstr>PowerPoint Presentation</vt:lpstr>
      <vt:lpstr>PowerPoint Presentation</vt:lpstr>
      <vt:lpstr>PowerPoint Presentation</vt:lpstr>
      <vt:lpstr>References:   https://www.youtube.com/watch?v=k3PGPmATFSA  https://www.austincc.edu/apreview/EmphasisItems/GImotility.html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J.R.Vishnu Shankar</cp:lastModifiedBy>
  <cp:revision>28</cp:revision>
  <dcterms:created xsi:type="dcterms:W3CDTF">2020-04-18T19:15:00Z</dcterms:created>
  <dcterms:modified xsi:type="dcterms:W3CDTF">2021-11-04T13:19:12Z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